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notesMasterIdLst>
    <p:notesMasterId r:id="rId45"/>
  </p:notesMasterIdLst>
  <p:handoutMasterIdLst>
    <p:handoutMasterId r:id="rId46"/>
  </p:handoutMasterIdLst>
  <p:sldIdLst>
    <p:sldId id="256" r:id="rId2"/>
    <p:sldId id="260" r:id="rId3"/>
    <p:sldId id="346" r:id="rId4"/>
    <p:sldId id="335" r:id="rId5"/>
    <p:sldId id="389" r:id="rId6"/>
    <p:sldId id="351" r:id="rId7"/>
    <p:sldId id="353" r:id="rId8"/>
    <p:sldId id="374" r:id="rId9"/>
    <p:sldId id="375" r:id="rId10"/>
    <p:sldId id="340" r:id="rId11"/>
    <p:sldId id="298" r:id="rId12"/>
    <p:sldId id="316" r:id="rId13"/>
    <p:sldId id="373" r:id="rId14"/>
    <p:sldId id="388" r:id="rId15"/>
    <p:sldId id="393" r:id="rId16"/>
    <p:sldId id="400" r:id="rId17"/>
    <p:sldId id="399" r:id="rId18"/>
    <p:sldId id="401" r:id="rId19"/>
    <p:sldId id="402" r:id="rId20"/>
    <p:sldId id="403" r:id="rId21"/>
    <p:sldId id="404" r:id="rId22"/>
    <p:sldId id="405" r:id="rId23"/>
    <p:sldId id="434" r:id="rId24"/>
    <p:sldId id="417" r:id="rId25"/>
    <p:sldId id="397" r:id="rId26"/>
    <p:sldId id="348" r:id="rId27"/>
    <p:sldId id="407" r:id="rId28"/>
    <p:sldId id="410" r:id="rId29"/>
    <p:sldId id="414" r:id="rId30"/>
    <p:sldId id="415" r:id="rId31"/>
    <p:sldId id="367" r:id="rId32"/>
    <p:sldId id="423" r:id="rId33"/>
    <p:sldId id="425" r:id="rId34"/>
    <p:sldId id="426" r:id="rId35"/>
    <p:sldId id="427" r:id="rId36"/>
    <p:sldId id="421" r:id="rId37"/>
    <p:sldId id="431" r:id="rId38"/>
    <p:sldId id="422" r:id="rId39"/>
    <p:sldId id="428" r:id="rId40"/>
    <p:sldId id="413" r:id="rId41"/>
    <p:sldId id="278" r:id="rId42"/>
    <p:sldId id="394" r:id="rId43"/>
    <p:sldId id="432" r:id="rId44"/>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FF9966"/>
    <a:srgbClr val="FF3300"/>
    <a:srgbClr val="0DA334"/>
    <a:srgbClr val="8F45C7"/>
    <a:srgbClr val="23ED58"/>
    <a:srgbClr val="81DEFF"/>
    <a:srgbClr val="21036D"/>
    <a:srgbClr val="FFFF99"/>
    <a:srgbClr val="AFDC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876" autoAdjust="0"/>
    <p:restoredTop sz="86415" autoAdjust="0"/>
  </p:normalViewPr>
  <p:slideViewPr>
    <p:cSldViewPr>
      <p:cViewPr varScale="1">
        <p:scale>
          <a:sx n="55" d="100"/>
          <a:sy n="55" d="100"/>
        </p:scale>
        <p:origin x="-1668"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5373" y="0"/>
            <a:ext cx="2918831" cy="493316"/>
          </a:xfrm>
          <a:prstGeom prst="rect">
            <a:avLst/>
          </a:prstGeom>
        </p:spPr>
        <p:txBody>
          <a:bodyPr vert="horz" lIns="91440" tIns="45720" rIns="91440" bIns="45720" rtlCol="0"/>
          <a:lstStyle>
            <a:lvl1pPr algn="r">
              <a:defRPr sz="1200"/>
            </a:lvl1pPr>
          </a:lstStyle>
          <a:p>
            <a:fld id="{3E330B20-B102-472F-BEC4-C1A6CEE3E947}" type="datetimeFigureOut">
              <a:rPr kumimoji="1" lang="ja-JP" altLang="en-US" smtClean="0"/>
              <a:pPr/>
              <a:t>2013/9/9</a:t>
            </a:fld>
            <a:endParaRPr kumimoji="1" lang="ja-JP" altLang="en-US"/>
          </a:p>
        </p:txBody>
      </p:sp>
      <p:sp>
        <p:nvSpPr>
          <p:cNvPr id="4" name="フッター プレースホルダー 3"/>
          <p:cNvSpPr>
            <a:spLocks noGrp="1"/>
          </p:cNvSpPr>
          <p:nvPr>
            <p:ph type="ftr" sz="quarter" idx="2"/>
          </p:nvPr>
        </p:nvSpPr>
        <p:spPr>
          <a:xfrm>
            <a:off x="0" y="9371285"/>
            <a:ext cx="2918831" cy="493316"/>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5373" y="9371285"/>
            <a:ext cx="2918831" cy="493316"/>
          </a:xfrm>
          <a:prstGeom prst="rect">
            <a:avLst/>
          </a:prstGeom>
        </p:spPr>
        <p:txBody>
          <a:bodyPr vert="horz" lIns="91440" tIns="45720" rIns="91440" bIns="45720" rtlCol="0" anchor="b"/>
          <a:lstStyle>
            <a:lvl1pPr algn="r">
              <a:defRPr sz="1200"/>
            </a:lvl1pPr>
          </a:lstStyle>
          <a:p>
            <a:fld id="{A37A5863-1150-4860-909E-592C8B32AC85}" type="slidenum">
              <a:rPr kumimoji="1" lang="ja-JP" altLang="en-US" smtClean="0"/>
              <a:pPr/>
              <a:t>‹#›</a:t>
            </a:fld>
            <a:endParaRPr kumimoji="1" lang="ja-JP" altLang="en-US"/>
          </a:p>
        </p:txBody>
      </p:sp>
    </p:spTree>
    <p:extLst>
      <p:ext uri="{BB962C8B-B14F-4D97-AF65-F5344CB8AC3E}">
        <p14:creationId xmlns:p14="http://schemas.microsoft.com/office/powerpoint/2010/main" val="5670448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413" cy="49371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0"/>
            <a:ext cx="2919412" cy="493713"/>
          </a:xfrm>
          <a:prstGeom prst="rect">
            <a:avLst/>
          </a:prstGeom>
        </p:spPr>
        <p:txBody>
          <a:bodyPr vert="horz" lIns="91440" tIns="45720" rIns="91440" bIns="45720" rtlCol="0"/>
          <a:lstStyle>
            <a:lvl1pPr algn="r">
              <a:defRPr sz="1200"/>
            </a:lvl1pPr>
          </a:lstStyle>
          <a:p>
            <a:fld id="{8E7815CE-378B-4497-9BAE-EEF28D34CDE0}" type="datetimeFigureOut">
              <a:rPr kumimoji="1" lang="ja-JP" altLang="en-US" smtClean="0"/>
              <a:pPr/>
              <a:t>2013/9/9</a:t>
            </a:fld>
            <a:endParaRPr kumimoji="1" lang="ja-JP" altLang="en-US"/>
          </a:p>
        </p:txBody>
      </p:sp>
      <p:sp>
        <p:nvSpPr>
          <p:cNvPr id="4" name="スライド イメージ プレースホルダー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100" y="4686300"/>
            <a:ext cx="5389563" cy="4440238"/>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371013"/>
            <a:ext cx="2919413" cy="49371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3712"/>
          </a:xfrm>
          <a:prstGeom prst="rect">
            <a:avLst/>
          </a:prstGeom>
        </p:spPr>
        <p:txBody>
          <a:bodyPr vert="horz" lIns="91440" tIns="45720" rIns="91440" bIns="45720" rtlCol="0" anchor="b"/>
          <a:lstStyle>
            <a:lvl1pPr algn="r">
              <a:defRPr sz="1200"/>
            </a:lvl1pPr>
          </a:lstStyle>
          <a:p>
            <a:fld id="{5E0D4A5E-342A-4EAC-8AF5-18037C795D4E}" type="slidenum">
              <a:rPr kumimoji="1" lang="ja-JP" altLang="en-US" smtClean="0"/>
              <a:pPr/>
              <a:t>‹#›</a:t>
            </a:fld>
            <a:endParaRPr kumimoji="1" lang="ja-JP" altLang="en-US"/>
          </a:p>
        </p:txBody>
      </p:sp>
    </p:spTree>
    <p:extLst>
      <p:ext uri="{BB962C8B-B14F-4D97-AF65-F5344CB8AC3E}">
        <p14:creationId xmlns:p14="http://schemas.microsoft.com/office/powerpoint/2010/main" val="289907874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E0D4A5E-342A-4EAC-8AF5-18037C795D4E}" type="slidenum">
              <a:rPr kumimoji="1" lang="ja-JP" altLang="en-US" smtClean="0"/>
              <a:pPr/>
              <a:t>28</a:t>
            </a:fld>
            <a:endParaRPr kumimoji="1" lang="ja-JP" altLang="en-US"/>
          </a:p>
        </p:txBody>
      </p:sp>
    </p:spTree>
    <p:extLst>
      <p:ext uri="{BB962C8B-B14F-4D97-AF65-F5344CB8AC3E}">
        <p14:creationId xmlns:p14="http://schemas.microsoft.com/office/powerpoint/2010/main" val="12822002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5E0D4A5E-342A-4EAC-8AF5-18037C795D4E}" type="slidenum">
              <a:rPr kumimoji="1" lang="ja-JP" altLang="en-US" smtClean="0"/>
              <a:pPr/>
              <a:t>31</a:t>
            </a:fld>
            <a:endParaRPr kumimoji="1"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7772400" cy="4571999"/>
          </a:xfrm>
        </p:spPr>
        <p:txBody>
          <a:bodyPr anchor="ctr">
            <a:noAutofit/>
          </a:bodyPr>
          <a:lstStyle>
            <a:lvl1pPr>
              <a:lnSpc>
                <a:spcPct val="100000"/>
              </a:lnSpc>
              <a:defRPr sz="8800" spc="-80" baseline="0">
                <a:solidFill>
                  <a:schemeClr val="tx1"/>
                </a:solidFill>
              </a:defRPr>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881E76B5-AAA1-4D87-B7AD-600513113421}" type="datetime1">
              <a:rPr kumimoji="1" lang="ja-JP" altLang="en-US" smtClean="0"/>
              <a:pPr/>
              <a:t>2013/9/9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6C298445-82A3-4105-A96B-F08836EED490}" type="slidenum">
              <a:rPr kumimoji="1" lang="ja-JP" altLang="en-US" smtClean="0"/>
              <a:pPr/>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p>
            <a:fld id="{4C9BE866-5B6B-48D0-AFA5-BDFE6B906B7C}" type="datetime1">
              <a:rPr kumimoji="1" lang="ja-JP" altLang="en-US" smtClean="0"/>
              <a:pPr/>
              <a:t>2013/9/9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C298445-82A3-4105-A96B-F08836EED490}"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ja-JP" altLang="en-US" smtClean="0"/>
              <a:t>マスター タイトルの書式設定</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p>
            <a:fld id="{1A849A5C-1780-41D4-A2E1-CB8EE8A99926}" type="datetime1">
              <a:rPr kumimoji="1" lang="ja-JP" altLang="en-US" smtClean="0"/>
              <a:pPr/>
              <a:t>2013/9/9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C298445-82A3-4105-A96B-F08836EED490}" type="slidenum">
              <a:rPr kumimoji="1" lang="ja-JP" altLang="en-US" smtClean="0"/>
              <a:pPr/>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4ECB9822-7D27-4056-8964-23258729885F}" type="datetime1">
              <a:rPr kumimoji="1" lang="ja-JP" altLang="en-US" smtClean="0"/>
              <a:pPr/>
              <a:t>2013/9/9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C298445-82A3-4105-A96B-F08836EED490}" type="slidenum">
              <a:rPr kumimoji="1" lang="ja-JP" altLang="en-US" smtClean="0"/>
              <a:pPr/>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8800" b="0" cap="all" spc="-80" baseline="0">
                <a:solidFill>
                  <a:schemeClr val="tx1"/>
                </a:solidFill>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7" name="Date Placeholder 6"/>
          <p:cNvSpPr>
            <a:spLocks noGrp="1"/>
          </p:cNvSpPr>
          <p:nvPr>
            <p:ph type="dt" sz="half" idx="10"/>
          </p:nvPr>
        </p:nvSpPr>
        <p:spPr/>
        <p:txBody>
          <a:bodyPr/>
          <a:lstStyle/>
          <a:p>
            <a:fld id="{2C769D88-32FA-469D-B044-3EB2E1792B1F}" type="datetime1">
              <a:rPr kumimoji="1" lang="ja-JP" altLang="en-US" smtClean="0"/>
              <a:pPr/>
              <a:t>2013/9/9</a:t>
            </a:fld>
            <a:endParaRPr kumimoji="1" lang="ja-JP" altLang="en-US"/>
          </a:p>
        </p:txBody>
      </p:sp>
      <p:sp>
        <p:nvSpPr>
          <p:cNvPr id="8" name="Slide Number Placeholder 7"/>
          <p:cNvSpPr>
            <a:spLocks noGrp="1"/>
          </p:cNvSpPr>
          <p:nvPr>
            <p:ph type="sldNum" sz="quarter" idx="11"/>
          </p:nvPr>
        </p:nvSpPr>
        <p:spPr/>
        <p:txBody>
          <a:bodyPr/>
          <a:lstStyle/>
          <a:p>
            <a:fld id="{6C298445-82A3-4105-A96B-F08836EED490}" type="slidenum">
              <a:rPr kumimoji="1" lang="ja-JP" altLang="en-US" smtClean="0"/>
              <a:pPr/>
              <a:t>‹#›</a:t>
            </a:fld>
            <a:endParaRPr kumimoji="1" lang="ja-JP" altLang="en-US"/>
          </a:p>
        </p:txBody>
      </p:sp>
      <p:sp>
        <p:nvSpPr>
          <p:cNvPr id="9" name="Footer Placeholder 8"/>
          <p:cNvSpPr>
            <a:spLocks noGrp="1"/>
          </p:cNvSpPr>
          <p:nvPr>
            <p:ph type="ftr" sz="quarter" idx="12"/>
          </p:nvPr>
        </p:nvSpPr>
        <p:spPr/>
        <p:txBody>
          <a:bodyPr/>
          <a:lstStyle/>
          <a:p>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680F2D1F-D26A-4AFA-A571-AB99CB1FDE38}" type="datetime1">
              <a:rPr kumimoji="1" lang="ja-JP" altLang="en-US" smtClean="0"/>
              <a:pPr/>
              <a:t>2013/9/9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C298445-82A3-4105-A96B-F08836EED490}" type="slidenum">
              <a:rPr kumimoji="1" lang="ja-JP" altLang="en-US" smtClean="0"/>
              <a:pPr/>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smtClean="0"/>
              <a:t>マスター タイトルの書式設定</a:t>
            </a:r>
            <a:endParaRPr lang="en-US"/>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ja-JP" altLang="en-US" smtClean="0"/>
              <a:t>マスター テキストの書式設定</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0C6A526F-E69C-4AD3-AC6F-6D77CA8DA848}" type="datetime1">
              <a:rPr kumimoji="1" lang="ja-JP" altLang="en-US" smtClean="0"/>
              <a:pPr/>
              <a:t>2013/9/9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C298445-82A3-4105-A96B-F08836EED490}" type="slidenum">
              <a:rPr kumimoji="1" lang="ja-JP" altLang="en-US" smtClean="0"/>
              <a:pPr/>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Date Placeholder 2"/>
          <p:cNvSpPr>
            <a:spLocks noGrp="1"/>
          </p:cNvSpPr>
          <p:nvPr>
            <p:ph type="dt" sz="half" idx="10"/>
          </p:nvPr>
        </p:nvSpPr>
        <p:spPr/>
        <p:txBody>
          <a:bodyPr/>
          <a:lstStyle/>
          <a:p>
            <a:fld id="{4E1772E9-7348-4346-BF60-76076DF29FD5}" type="datetime1">
              <a:rPr kumimoji="1" lang="ja-JP" altLang="en-US" smtClean="0"/>
              <a:pPr/>
              <a:t>2013/9/9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C298445-82A3-4105-A96B-F08836EED490}" type="slidenum">
              <a:rPr kumimoji="1" lang="ja-JP" altLang="en-US" smtClean="0"/>
              <a:pPr/>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8B3C608-AF34-416F-9B05-0E4693A24721}" type="datetime1">
              <a:rPr kumimoji="1" lang="ja-JP" altLang="en-US" smtClean="0"/>
              <a:pPr/>
              <a:t>2013/9/9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C298445-82A3-4105-A96B-F08836EED490}"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CFB25DAC-AA02-4681-B1D4-98DC86192E08}" type="datetime1">
              <a:rPr kumimoji="1" lang="ja-JP" altLang="en-US" smtClean="0"/>
              <a:pPr/>
              <a:t>2013/9/9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C298445-82A3-4105-A96B-F08836EED490}" type="slidenum">
              <a:rPr kumimoji="1" lang="ja-JP" altLang="en-US" smtClean="0"/>
              <a:pPr/>
              <a:t>‹#›</a:t>
            </a:fld>
            <a:endParaRPr kumimoji="1" lang="ja-JP" altLang="en-US"/>
          </a:p>
        </p:txBody>
      </p:sp>
      <p:sp>
        <p:nvSpPr>
          <p:cNvPr id="8" name="Title 7"/>
          <p:cNvSpPr>
            <a:spLocks noGrp="1"/>
          </p:cNvSpPr>
          <p:nvPr>
            <p:ph type="title"/>
          </p:nvPr>
        </p:nvSpPr>
        <p:spPr/>
        <p:txBody>
          <a:bodyPr/>
          <a:lstStyle/>
          <a:p>
            <a:r>
              <a:rPr lang="ja-JP" altLang="en-US" smtClean="0"/>
              <a:t>マスター タイトルの書式設定</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アイコンをクリックして図を追加</a:t>
            </a:r>
            <a:endParaRPr lang="en-US"/>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B51C5D81-4468-4B57-86A0-D460A63A6145}" type="datetime1">
              <a:rPr kumimoji="1" lang="ja-JP" altLang="en-US" smtClean="0"/>
              <a:pPr/>
              <a:t>2013/9/9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6C298445-82A3-4105-A96B-F08836EED490}" type="slidenum">
              <a:rPr kumimoji="1" lang="ja-JP" altLang="en-US" smtClean="0"/>
              <a:pPr/>
              <a:t>‹#›</a:t>
            </a:fld>
            <a:endParaRPr kumimoji="1" lang="ja-JP" altLang="en-US"/>
          </a:p>
        </p:txBody>
      </p:sp>
      <p:sp>
        <p:nvSpPr>
          <p:cNvPr id="8" name="Title 7"/>
          <p:cNvSpPr>
            <a:spLocks noGrp="1"/>
          </p:cNvSpPr>
          <p:nvPr>
            <p:ph type="title"/>
          </p:nvPr>
        </p:nvSpPr>
        <p:spPr>
          <a:xfrm>
            <a:off x="457200" y="4953000"/>
            <a:ext cx="8153400" cy="762000"/>
          </a:xfrm>
        </p:spPr>
        <p:txBody>
          <a:bodyPr anchor="t">
            <a:normAutofit/>
          </a:bodyPr>
          <a:lstStyle>
            <a:lvl1pPr>
              <a:defRPr sz="3200"/>
            </a:lvl1pPr>
          </a:lstStyle>
          <a:p>
            <a:r>
              <a:rPr lang="ja-JP" altLang="en-US" smtClean="0"/>
              <a:t>マスター タイトルの書式設定</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1E73C327-A502-4E4F-B53D-EE748FB2EA27}" type="datetime1">
              <a:rPr kumimoji="1" lang="ja-JP" altLang="en-US" smtClean="0"/>
              <a:pPr/>
              <a:t>2013/9/9</a:t>
            </a:fld>
            <a:endParaRPr kumimoji="1" lang="ja-JP" altLang="en-US"/>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kumimoji="1" lang="ja-JP" altLang="en-US"/>
          </a:p>
        </p:txBody>
      </p:sp>
      <p:sp>
        <p:nvSpPr>
          <p:cNvPr id="6" name="Slide Number Placeholder 5"/>
          <p:cNvSpPr>
            <a:spLocks noGrp="1"/>
          </p:cNvSpPr>
          <p:nvPr>
            <p:ph type="sldNum" sz="quarter" idx="4"/>
          </p:nvPr>
        </p:nvSpPr>
        <p:spPr>
          <a:xfrm rot="16200000">
            <a:off x="8227377" y="5885497"/>
            <a:ext cx="1315721" cy="365125"/>
          </a:xfrm>
          <a:prstGeom prst="rect">
            <a:avLst/>
          </a:prstGeom>
        </p:spPr>
        <p:txBody>
          <a:bodyPr vert="horz" lIns="91440" tIns="45720" rIns="91440" bIns="45720" rtlCol="0" anchor="ctr"/>
          <a:lstStyle>
            <a:lvl1pPr algn="l">
              <a:defRPr sz="2400" b="1">
                <a:solidFill>
                  <a:schemeClr val="tx2"/>
                </a:solidFill>
              </a:defRPr>
            </a:lvl1pPr>
          </a:lstStyle>
          <a:p>
            <a:fld id="{6C298445-82A3-4105-A96B-F08836EED490}" type="slidenum">
              <a:rPr kumimoji="1" lang="ja-JP" altLang="en-US" smtClean="0"/>
              <a:pPr/>
              <a:t>‹#›</a:t>
            </a:fld>
            <a:endParaRPr kumimoji="1" lang="ja-JP" altLang="en-US"/>
          </a:p>
        </p:txBody>
      </p:sp>
      <p:sp>
        <p:nvSpPr>
          <p:cNvPr id="7" name="Rectangle 6"/>
          <p:cNvSpPr/>
          <p:nvPr/>
        </p:nvSpPr>
        <p:spPr>
          <a:xfrm>
            <a:off x="9001124" y="0"/>
            <a:ext cx="142876"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001124" y="1371600"/>
            <a:ext cx="142876"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hf hdr="0" ftr="0"/>
  <p:txStyles>
    <p:titleStyle>
      <a:lvl1pPr algn="l" defTabSz="914400" rtl="0" eaLnBrk="1" latinLnBrk="0" hangingPunct="1">
        <a:spcBef>
          <a:spcPct val="0"/>
        </a:spcBef>
        <a:buNone/>
        <a:defRPr kumimoji="1" sz="3600" kern="1200" cap="all" spc="-60" baseline="0">
          <a:solidFill>
            <a:schemeClr val="tx2"/>
          </a:solidFill>
          <a:latin typeface="+mj-lt"/>
          <a:ea typeface="+mj-ea"/>
          <a:cs typeface="+mj-cs"/>
        </a:defRPr>
      </a:lvl1pPr>
    </p:titleStyle>
    <p:bodyStyle>
      <a:lvl1pPr marL="0" indent="0" algn="l" defTabSz="914400" rtl="0" eaLnBrk="1" latinLnBrk="0" hangingPunct="1">
        <a:spcBef>
          <a:spcPct val="20000"/>
        </a:spcBef>
        <a:spcAft>
          <a:spcPts val="600"/>
        </a:spcAft>
        <a:buFont typeface="Arial" pitchFamily="34" charset="0"/>
        <a:buNone/>
        <a:defRPr kumimoji="1"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kumimoji="1"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kumimoji="1"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kumimoji="1"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kumimoji="1"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kumimoji="1"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kumimoji="1"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kumimoji="1"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kumimoji="1" sz="16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gif"/></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emf"/><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image" Target="../media/image24.gif"/><Relationship Id="rId13" Type="http://schemas.openxmlformats.org/officeDocument/2006/relationships/image" Target="../media/image29.jpeg"/><Relationship Id="rId18" Type="http://schemas.openxmlformats.org/officeDocument/2006/relationships/image" Target="../media/image34.gif"/><Relationship Id="rId3" Type="http://schemas.openxmlformats.org/officeDocument/2006/relationships/image" Target="../media/image19.gif"/><Relationship Id="rId21" Type="http://schemas.openxmlformats.org/officeDocument/2006/relationships/image" Target="../media/image37.jpeg"/><Relationship Id="rId7" Type="http://schemas.openxmlformats.org/officeDocument/2006/relationships/image" Target="../media/image23.jpeg"/><Relationship Id="rId12" Type="http://schemas.openxmlformats.org/officeDocument/2006/relationships/image" Target="../media/image28.gif"/><Relationship Id="rId17" Type="http://schemas.openxmlformats.org/officeDocument/2006/relationships/image" Target="../media/image33.gif"/><Relationship Id="rId2" Type="http://schemas.openxmlformats.org/officeDocument/2006/relationships/notesSlide" Target="../notesSlides/notesSlide1.xml"/><Relationship Id="rId16" Type="http://schemas.openxmlformats.org/officeDocument/2006/relationships/image" Target="../media/image32.jpeg"/><Relationship Id="rId20" Type="http://schemas.openxmlformats.org/officeDocument/2006/relationships/image" Target="../media/image36.jpeg"/><Relationship Id="rId1" Type="http://schemas.openxmlformats.org/officeDocument/2006/relationships/slideLayout" Target="../slideLayouts/slideLayout2.xml"/><Relationship Id="rId6" Type="http://schemas.openxmlformats.org/officeDocument/2006/relationships/image" Target="../media/image22.jpeg"/><Relationship Id="rId11" Type="http://schemas.openxmlformats.org/officeDocument/2006/relationships/image" Target="../media/image27.jpeg"/><Relationship Id="rId5" Type="http://schemas.openxmlformats.org/officeDocument/2006/relationships/image" Target="../media/image21.gif"/><Relationship Id="rId15" Type="http://schemas.openxmlformats.org/officeDocument/2006/relationships/image" Target="../media/image31.jpeg"/><Relationship Id="rId23" Type="http://schemas.openxmlformats.org/officeDocument/2006/relationships/image" Target="../media/image39.jpeg"/><Relationship Id="rId10" Type="http://schemas.openxmlformats.org/officeDocument/2006/relationships/image" Target="../media/image26.jpeg"/><Relationship Id="rId19" Type="http://schemas.openxmlformats.org/officeDocument/2006/relationships/image" Target="../media/image35.jpeg"/><Relationship Id="rId4" Type="http://schemas.openxmlformats.org/officeDocument/2006/relationships/image" Target="../media/image20.gif"/><Relationship Id="rId9" Type="http://schemas.openxmlformats.org/officeDocument/2006/relationships/image" Target="../media/image25.png"/><Relationship Id="rId14" Type="http://schemas.openxmlformats.org/officeDocument/2006/relationships/image" Target="../media/image30.gif"/><Relationship Id="rId22" Type="http://schemas.openxmlformats.org/officeDocument/2006/relationships/image" Target="../media/image38.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4.gif"/><Relationship Id="rId7" Type="http://schemas.openxmlformats.org/officeDocument/2006/relationships/image" Target="../media/image20.gif"/><Relationship Id="rId2" Type="http://schemas.openxmlformats.org/officeDocument/2006/relationships/image" Target="../media/image19.gif"/><Relationship Id="rId1" Type="http://schemas.openxmlformats.org/officeDocument/2006/relationships/slideLayout" Target="../slideLayouts/slideLayout2.xml"/><Relationship Id="rId6" Type="http://schemas.openxmlformats.org/officeDocument/2006/relationships/image" Target="../media/image34.gif"/><Relationship Id="rId5" Type="http://schemas.openxmlformats.org/officeDocument/2006/relationships/image" Target="../media/image30.gif"/><Relationship Id="rId4" Type="http://schemas.openxmlformats.org/officeDocument/2006/relationships/image" Target="../media/image35.jpe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0.w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1.w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8" Type="http://schemas.openxmlformats.org/officeDocument/2006/relationships/hyperlink" Target="http://www.ecute.jp/" TargetMode="External"/><Relationship Id="rId3" Type="http://schemas.openxmlformats.org/officeDocument/2006/relationships/hyperlink" Target="http://www.fashionsnap.com/news/2011-09-07/francfranc-the-post/" TargetMode="External"/><Relationship Id="rId7" Type="http://schemas.openxmlformats.org/officeDocument/2006/relationships/hyperlink" Target="http://www.nikkei.com/article/DGXNASFK1800V_Y3A110C1000000/" TargetMode="External"/><Relationship Id="rId2" Type="http://schemas.openxmlformats.org/officeDocument/2006/relationships/hyperlink" Target="http://sankei.jp.msn.com/west/west_economy/news/130804/wec13080407010000-n1.htm" TargetMode="External"/><Relationship Id="rId1" Type="http://schemas.openxmlformats.org/officeDocument/2006/relationships/slideLayout" Target="../slideLayouts/slideLayout2.xml"/><Relationship Id="rId6" Type="http://schemas.openxmlformats.org/officeDocument/2006/relationships/hyperlink" Target="http://www.myvoice.co.jp/biz/surveys/17313/index.html" TargetMode="External"/><Relationship Id="rId11" Type="http://schemas.openxmlformats.org/officeDocument/2006/relationships/hyperlink" Target="http://www.tokyometro.jp/shop/brand/echika_fit/ueno/" TargetMode="External"/><Relationship Id="rId5" Type="http://schemas.openxmlformats.org/officeDocument/2006/relationships/hyperlink" Target="http://www.muji.net/comkiosk/" TargetMode="External"/><Relationship Id="rId10" Type="http://schemas.openxmlformats.org/officeDocument/2006/relationships/hyperlink" Target="http://www.tokyometro.jp/echika/" TargetMode="External"/><Relationship Id="rId4" Type="http://schemas.openxmlformats.org/officeDocument/2006/relationships/hyperlink" Target="http://www.united-arrows.co.jp/news/corp/2013/04/029902.html" TargetMode="External"/><Relationship Id="rId9" Type="http://schemas.openxmlformats.org/officeDocument/2006/relationships/hyperlink" Target="https://www.jreast.co.jp/life_service/station/index.html" TargetMode="Externa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323528" y="1052736"/>
            <a:ext cx="8424936" cy="2448272"/>
          </a:xfrm>
        </p:spPr>
        <p:txBody>
          <a:bodyPr/>
          <a:lstStyle/>
          <a:p>
            <a:r>
              <a:rPr lang="ja-JP" altLang="en-US" sz="4400" dirty="0" smtClean="0">
                <a:latin typeface="HGS創英角ｺﾞｼｯｸUB" pitchFamily="50" charset="-128"/>
                <a:ea typeface="HGS創英角ｺﾞｼｯｸUB" pitchFamily="50" charset="-128"/>
              </a:rPr>
              <a:t>アパレルブランドの駅ナカ店舗におけるイメージアップがブランド全体に与える影響</a:t>
            </a:r>
            <a:r>
              <a:rPr kumimoji="1" lang="ja-JP" altLang="en-US" sz="4400" dirty="0" smtClean="0">
                <a:latin typeface="HGS創英角ｺﾞｼｯｸUB" pitchFamily="50" charset="-128"/>
                <a:ea typeface="HGS創英角ｺﾞｼｯｸUB" pitchFamily="50" charset="-128"/>
              </a:rPr>
              <a:t>（仮）</a:t>
            </a:r>
            <a:endParaRPr kumimoji="1" lang="ja-JP" altLang="en-US" sz="4400" dirty="0">
              <a:latin typeface="HGS創英角ｺﾞｼｯｸUB" pitchFamily="50" charset="-128"/>
              <a:ea typeface="HGS創英角ｺﾞｼｯｸUB" pitchFamily="50" charset="-128"/>
            </a:endParaRPr>
          </a:p>
        </p:txBody>
      </p:sp>
      <p:sp>
        <p:nvSpPr>
          <p:cNvPr id="3" name="サブタイトル 2"/>
          <p:cNvSpPr>
            <a:spLocks noGrp="1"/>
          </p:cNvSpPr>
          <p:nvPr>
            <p:ph type="subTitle" idx="1"/>
          </p:nvPr>
        </p:nvSpPr>
        <p:spPr>
          <a:xfrm>
            <a:off x="611560" y="4293096"/>
            <a:ext cx="6858000" cy="914400"/>
          </a:xfrm>
        </p:spPr>
        <p:txBody>
          <a:bodyPr>
            <a:normAutofit fontScale="85000" lnSpcReduction="20000"/>
          </a:bodyPr>
          <a:lstStyle/>
          <a:p>
            <a:r>
              <a:rPr lang="ja-JP" altLang="en-US" sz="2800" dirty="0" smtClean="0">
                <a:latin typeface="HGP明朝E" pitchFamily="18" charset="-128"/>
                <a:ea typeface="HGP明朝E" pitchFamily="18" charset="-128"/>
              </a:rPr>
              <a:t>東洋大学　峰尾ゼミナール　３年</a:t>
            </a:r>
            <a:endParaRPr lang="en-US" altLang="ja-JP" sz="2800" dirty="0" smtClean="0">
              <a:latin typeface="HGP明朝E" pitchFamily="18" charset="-128"/>
              <a:ea typeface="HGP明朝E" pitchFamily="18" charset="-128"/>
            </a:endParaRPr>
          </a:p>
          <a:p>
            <a:r>
              <a:rPr lang="ja-JP" altLang="en-US" sz="2800" dirty="0" smtClean="0">
                <a:latin typeface="HGP明朝E" pitchFamily="18" charset="-128"/>
                <a:ea typeface="HGP明朝E" pitchFamily="18" charset="-128"/>
              </a:rPr>
              <a:t>東・大崎・大竹・坂爪・篠原・仲宗根・水谷</a:t>
            </a:r>
            <a:endParaRPr lang="en-US" altLang="ja-JP" sz="2800" dirty="0" smtClean="0">
              <a:latin typeface="HGP明朝E" pitchFamily="18" charset="-128"/>
              <a:ea typeface="HGP明朝E" pitchFamily="18" charset="-128"/>
            </a:endParaRPr>
          </a:p>
          <a:p>
            <a:endParaRPr kumimoji="1" lang="ja-JP" altLang="en-US" dirty="0"/>
          </a:p>
        </p:txBody>
      </p:sp>
      <p:sp>
        <p:nvSpPr>
          <p:cNvPr id="4" name="日付プレースホルダー 3"/>
          <p:cNvSpPr>
            <a:spLocks noGrp="1"/>
          </p:cNvSpPr>
          <p:nvPr>
            <p:ph type="dt" sz="half" idx="10"/>
          </p:nvPr>
        </p:nvSpPr>
        <p:spPr/>
        <p:txBody>
          <a:bodyPr/>
          <a:lstStyle/>
          <a:p>
            <a:fld id="{C4528128-B217-4F17-B1C1-7DF933564A6A}" type="datetime1">
              <a:rPr kumimoji="1" lang="ja-JP" altLang="en-US" smtClean="0"/>
              <a:pPr/>
              <a:t>2013/9/9</a:t>
            </a:fld>
            <a:endParaRPr kumimoji="1" lang="ja-JP" altLang="en-US" dirty="0"/>
          </a:p>
        </p:txBody>
      </p:sp>
      <p:sp>
        <p:nvSpPr>
          <p:cNvPr id="5" name="スライド番号プレースホルダー 4"/>
          <p:cNvSpPr>
            <a:spLocks noGrp="1"/>
          </p:cNvSpPr>
          <p:nvPr>
            <p:ph type="sldNum" sz="quarter" idx="12"/>
          </p:nvPr>
        </p:nvSpPr>
        <p:spPr/>
        <p:txBody>
          <a:bodyPr/>
          <a:lstStyle/>
          <a:p>
            <a:fld id="{6C298445-82A3-4105-A96B-F08836EED490}" type="slidenum">
              <a:rPr kumimoji="1" lang="ja-JP" altLang="en-US" smtClean="0"/>
              <a:pPr/>
              <a:t>1</a:t>
            </a:fld>
            <a:endParaRPr kumimoji="1" lang="ja-JP" altLang="en-US" dirty="0"/>
          </a:p>
        </p:txBody>
      </p:sp>
    </p:spTree>
    <p:extLst>
      <p:ext uri="{BB962C8B-B14F-4D97-AF65-F5344CB8AC3E}">
        <p14:creationId xmlns:p14="http://schemas.microsoft.com/office/powerpoint/2010/main" val="29792812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52718"/>
            <a:ext cx="5791200" cy="683994"/>
          </a:xfrm>
        </p:spPr>
        <p:txBody>
          <a:bodyPr/>
          <a:lstStyle/>
          <a:p>
            <a:r>
              <a:rPr kumimoji="1" lang="ja-JP" altLang="en-US" dirty="0" smtClean="0"/>
              <a:t>駅ナカ消費の特徴</a:t>
            </a:r>
            <a:endParaRPr kumimoji="1" lang="ja-JP" altLang="en-US" dirty="0"/>
          </a:p>
        </p:txBody>
      </p:sp>
      <p:sp>
        <p:nvSpPr>
          <p:cNvPr id="3" name="コンテンツ プレースホルダ 2"/>
          <p:cNvSpPr>
            <a:spLocks noGrp="1"/>
          </p:cNvSpPr>
          <p:nvPr>
            <p:ph idx="1"/>
          </p:nvPr>
        </p:nvSpPr>
        <p:spPr>
          <a:xfrm>
            <a:off x="467544" y="1052736"/>
            <a:ext cx="8352928" cy="4589587"/>
          </a:xfrm>
        </p:spPr>
        <p:txBody>
          <a:bodyPr>
            <a:normAutofit/>
          </a:bodyPr>
          <a:lstStyle/>
          <a:p>
            <a:pPr marL="457200" lvl="0" indent="-457200">
              <a:buFont typeface="Wingdings" pitchFamily="2" charset="2"/>
              <a:buChar char="u"/>
            </a:pPr>
            <a:r>
              <a:rPr lang="ja-JP" altLang="en-US" sz="3200" dirty="0" smtClean="0">
                <a:solidFill>
                  <a:srgbClr val="FF0000"/>
                </a:solidFill>
              </a:rPr>
              <a:t>衝動的で、非計画的</a:t>
            </a:r>
            <a:r>
              <a:rPr lang="ja-JP" altLang="en-US" sz="2800" dirty="0" smtClean="0"/>
              <a:t>な消費が多いのが特徴。</a:t>
            </a:r>
            <a:endParaRPr lang="en-US" altLang="ja-JP" sz="2800" dirty="0" smtClean="0">
              <a:latin typeface="+mn-ea"/>
            </a:endParaRPr>
          </a:p>
          <a:p>
            <a:r>
              <a:rPr lang="ja-JP" altLang="en-US" sz="2800" b="0" dirty="0" smtClean="0">
                <a:latin typeface="+mn-ea"/>
              </a:rPr>
              <a:t>⇒非計画購買</a:t>
            </a:r>
            <a:endParaRPr lang="en-US" altLang="ja-JP" sz="2800" b="0" dirty="0" smtClean="0">
              <a:latin typeface="+mn-ea"/>
            </a:endParaRPr>
          </a:p>
          <a:p>
            <a:r>
              <a:rPr lang="ja-JP" altLang="en-US" sz="2800" b="0" dirty="0" smtClean="0">
                <a:latin typeface="+mn-ea"/>
              </a:rPr>
              <a:t>　突然の衝動に見舞われて行われる購買。</a:t>
            </a:r>
            <a:r>
              <a:rPr lang="ja-JP" altLang="en-US" sz="2800" b="0" dirty="0" smtClean="0">
                <a:solidFill>
                  <a:srgbClr val="00B050"/>
                </a:solidFill>
                <a:latin typeface="+mn-ea"/>
              </a:rPr>
              <a:t>突発的かつ自発的な購買欲求</a:t>
            </a:r>
            <a:r>
              <a:rPr lang="ja-JP" altLang="en-US" sz="2800" b="0" dirty="0" smtClean="0">
                <a:latin typeface="+mn-ea"/>
              </a:rPr>
              <a:t>が要因。単価の低い最寄品で行われることが多い。</a:t>
            </a:r>
            <a:endParaRPr lang="en-US" altLang="ja-JP" sz="2800" b="0" dirty="0" smtClean="0">
              <a:latin typeface="+mn-ea"/>
            </a:endParaRPr>
          </a:p>
          <a:p>
            <a:pPr marL="457200" indent="-457200">
              <a:buFont typeface="Wingdings" pitchFamily="2" charset="2"/>
              <a:buChar char="u"/>
            </a:pPr>
            <a:r>
              <a:rPr lang="ja-JP" altLang="en-US" sz="2800" b="0" dirty="0" smtClean="0">
                <a:latin typeface="+mn-ea"/>
              </a:rPr>
              <a:t>単価が低いものが購入されやすい</a:t>
            </a:r>
            <a:endParaRPr lang="en-US" altLang="ja-JP" sz="2800" b="0" dirty="0" smtClean="0">
              <a:latin typeface="+mn-ea"/>
            </a:endParaRPr>
          </a:p>
          <a:p>
            <a:pPr marL="457200" indent="-457200">
              <a:buFont typeface="Wingdings" pitchFamily="2" charset="2"/>
              <a:buChar char="u"/>
            </a:pPr>
            <a:r>
              <a:rPr lang="ja-JP" altLang="en-US" sz="2800" b="0" dirty="0" smtClean="0">
                <a:latin typeface="+mn-ea"/>
              </a:rPr>
              <a:t>購買にかかる時間が短い</a:t>
            </a:r>
            <a:endParaRPr lang="en-US" altLang="ja-JP" sz="2800" b="0" dirty="0" smtClean="0">
              <a:latin typeface="+mn-ea"/>
            </a:endParaRPr>
          </a:p>
          <a:p>
            <a:endParaRPr kumimoji="1" lang="en-US" altLang="ja-JP" b="0" dirty="0" smtClean="0"/>
          </a:p>
        </p:txBody>
      </p:sp>
      <p:sp>
        <p:nvSpPr>
          <p:cNvPr id="4" name="日付プレースホルダ 3"/>
          <p:cNvSpPr>
            <a:spLocks noGrp="1"/>
          </p:cNvSpPr>
          <p:nvPr>
            <p:ph type="dt" sz="half" idx="10"/>
          </p:nvPr>
        </p:nvSpPr>
        <p:spPr/>
        <p:txBody>
          <a:bodyPr/>
          <a:lstStyle/>
          <a:p>
            <a:fld id="{4ECB9822-7D27-4056-8964-23258729885F}" type="datetime1">
              <a:rPr kumimoji="1" lang="ja-JP" altLang="en-US" smtClean="0"/>
              <a:pPr/>
              <a:t>2013/9/9</a:t>
            </a:fld>
            <a:endParaRPr kumimoji="1" lang="ja-JP" altLang="en-US" dirty="0"/>
          </a:p>
        </p:txBody>
      </p:sp>
      <p:sp>
        <p:nvSpPr>
          <p:cNvPr id="5" name="スライド番号プレースホルダ 4"/>
          <p:cNvSpPr>
            <a:spLocks noGrp="1"/>
          </p:cNvSpPr>
          <p:nvPr>
            <p:ph type="sldNum" sz="quarter" idx="12"/>
          </p:nvPr>
        </p:nvSpPr>
        <p:spPr/>
        <p:txBody>
          <a:bodyPr/>
          <a:lstStyle/>
          <a:p>
            <a:fld id="{6C298445-82A3-4105-A96B-F08836EED490}" type="slidenum">
              <a:rPr kumimoji="1" lang="ja-JP" altLang="en-US" smtClean="0"/>
              <a:pPr/>
              <a:t>10</a:t>
            </a:fld>
            <a:endParaRPr kumimoji="1" lang="ja-JP" alt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467544" y="620688"/>
            <a:ext cx="8136904" cy="5577483"/>
          </a:xfrm>
        </p:spPr>
        <p:txBody>
          <a:bodyPr>
            <a:normAutofit/>
          </a:bodyPr>
          <a:lstStyle/>
          <a:p>
            <a:r>
              <a:rPr lang="ja-JP" altLang="en-US" sz="2800" dirty="0" smtClean="0">
                <a:solidFill>
                  <a:schemeClr val="tx2"/>
                </a:solidFill>
              </a:rPr>
              <a:t>駅ナカ店舗のメリット</a:t>
            </a:r>
            <a:endParaRPr lang="en-US" altLang="ja-JP" sz="2800" dirty="0" smtClean="0">
              <a:solidFill>
                <a:schemeClr val="tx2"/>
              </a:solidFill>
            </a:endParaRPr>
          </a:p>
          <a:p>
            <a:pPr marL="457200" indent="-457200">
              <a:buFont typeface="Arial" pitchFamily="34" charset="0"/>
              <a:buChar char="•"/>
            </a:pPr>
            <a:r>
              <a:rPr lang="ja-JP" altLang="en-US" sz="2400" dirty="0" smtClean="0"/>
              <a:t>駅</a:t>
            </a:r>
            <a:r>
              <a:rPr lang="ja-JP" altLang="en-US" sz="2400" dirty="0"/>
              <a:t>の利用者はとても多い</a:t>
            </a:r>
            <a:r>
              <a:rPr lang="ja-JP" altLang="en-US" sz="2400" dirty="0" smtClean="0"/>
              <a:t>ので、</a:t>
            </a:r>
            <a:r>
              <a:rPr lang="ja-JP" altLang="en-US" sz="2400" dirty="0"/>
              <a:t>老若男女を問わない不特定</a:t>
            </a:r>
            <a:r>
              <a:rPr lang="ja-JP" altLang="en-US" sz="2400" dirty="0" smtClean="0"/>
              <a:t>多数の通行量が多く潜在顧客も多い。さらに既存チャネルでは獲得できなかった客層も取り込めるメリットもある。</a:t>
            </a:r>
            <a:endParaRPr lang="en-US" altLang="ja-JP" sz="2400" dirty="0" smtClean="0"/>
          </a:p>
          <a:p>
            <a:endParaRPr lang="en-US" altLang="ja-JP" sz="2800" dirty="0" smtClean="0"/>
          </a:p>
        </p:txBody>
      </p:sp>
      <p:sp>
        <p:nvSpPr>
          <p:cNvPr id="4" name="日付プレースホルダー 3"/>
          <p:cNvSpPr>
            <a:spLocks noGrp="1"/>
          </p:cNvSpPr>
          <p:nvPr>
            <p:ph type="dt" sz="half" idx="10"/>
          </p:nvPr>
        </p:nvSpPr>
        <p:spPr/>
        <p:txBody>
          <a:bodyPr/>
          <a:lstStyle/>
          <a:p>
            <a:fld id="{4ECB9822-7D27-4056-8964-23258729885F}" type="datetime1">
              <a:rPr kumimoji="1" lang="ja-JP" altLang="en-US" smtClean="0"/>
              <a:pPr/>
              <a:t>2013/9/9</a:t>
            </a:fld>
            <a:endParaRPr kumimoji="1" lang="ja-JP" altLang="en-US" dirty="0"/>
          </a:p>
        </p:txBody>
      </p:sp>
      <p:sp>
        <p:nvSpPr>
          <p:cNvPr id="5" name="スライド番号プレースホルダー 4"/>
          <p:cNvSpPr>
            <a:spLocks noGrp="1"/>
          </p:cNvSpPr>
          <p:nvPr>
            <p:ph type="sldNum" sz="quarter" idx="12"/>
          </p:nvPr>
        </p:nvSpPr>
        <p:spPr/>
        <p:txBody>
          <a:bodyPr/>
          <a:lstStyle/>
          <a:p>
            <a:fld id="{6C298445-82A3-4105-A96B-F08836EED490}" type="slidenum">
              <a:rPr kumimoji="1" lang="ja-JP" altLang="en-US" smtClean="0"/>
              <a:pPr/>
              <a:t>11</a:t>
            </a:fld>
            <a:endParaRPr kumimoji="1" lang="ja-JP" altLang="en-US" dirty="0"/>
          </a:p>
        </p:txBody>
      </p:sp>
      <p:sp>
        <p:nvSpPr>
          <p:cNvPr id="8" name="テキスト ボックス 7"/>
          <p:cNvSpPr txBox="1"/>
          <p:nvPr/>
        </p:nvSpPr>
        <p:spPr>
          <a:xfrm>
            <a:off x="4145203" y="4985500"/>
            <a:ext cx="4680520" cy="738664"/>
          </a:xfrm>
          <a:prstGeom prst="rect">
            <a:avLst/>
          </a:prstGeom>
          <a:noFill/>
          <a:ln>
            <a:solidFill>
              <a:schemeClr val="tx1"/>
            </a:solidFill>
          </a:ln>
        </p:spPr>
        <p:txBody>
          <a:bodyPr wrap="square" rtlCol="0">
            <a:spAutoFit/>
          </a:bodyPr>
          <a:lstStyle/>
          <a:p>
            <a:r>
              <a:rPr lang="ja-JP" altLang="en-US" sz="1400" dirty="0" smtClean="0"/>
              <a:t>出典：首都圏移動者調査‘</a:t>
            </a:r>
            <a:r>
              <a:rPr lang="en-US" altLang="ja-JP" sz="1400" dirty="0" smtClean="0"/>
              <a:t>2010</a:t>
            </a:r>
          </a:p>
          <a:p>
            <a:r>
              <a:rPr lang="ja-JP" altLang="en-US" sz="1400" dirty="0" smtClean="0"/>
              <a:t>＊「鉄道利用者」＝</a:t>
            </a:r>
            <a:r>
              <a:rPr lang="en-US" altLang="ja-JP" sz="1400" dirty="0" smtClean="0"/>
              <a:t>1</a:t>
            </a:r>
            <a:r>
              <a:rPr lang="ja-JP" altLang="en-US" sz="1400" dirty="0" smtClean="0"/>
              <a:t>週間以内に</a:t>
            </a:r>
            <a:endParaRPr lang="en-US" altLang="ja-JP" sz="1400" dirty="0" smtClean="0"/>
          </a:p>
          <a:p>
            <a:r>
              <a:rPr kumimoji="1" lang="en-US" altLang="ja-JP" sz="1400" dirty="0" smtClean="0"/>
              <a:t>1</a:t>
            </a:r>
            <a:r>
              <a:rPr kumimoji="1" lang="ja-JP" altLang="en-US" sz="1400" dirty="0" smtClean="0"/>
              <a:t>回以上鉄道（私鉄・メトロ・</a:t>
            </a:r>
            <a:r>
              <a:rPr kumimoji="1" lang="en-US" altLang="ja-JP" sz="1400" dirty="0" smtClean="0"/>
              <a:t>JR</a:t>
            </a:r>
            <a:r>
              <a:rPr kumimoji="1" lang="ja-JP" altLang="en-US" sz="1400" dirty="0" smtClean="0"/>
              <a:t>等）を利用した生活者</a:t>
            </a:r>
            <a:endParaRPr kumimoji="1" lang="en-US" altLang="ja-JP" sz="1400" dirty="0" smtClean="0"/>
          </a:p>
        </p:txBody>
      </p:sp>
      <p:sp>
        <p:nvSpPr>
          <p:cNvPr id="9" name="角丸四角形 8"/>
          <p:cNvSpPr/>
          <p:nvPr/>
        </p:nvSpPr>
        <p:spPr>
          <a:xfrm>
            <a:off x="4283968" y="3568179"/>
            <a:ext cx="4402990" cy="864096"/>
          </a:xfrm>
          <a:prstGeom prst="roundRect">
            <a:avLst/>
          </a:prstGeom>
          <a:noFill/>
          <a:ln>
            <a:solidFill>
              <a:srgbClr val="0DA3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solidFill>
                  <a:schemeClr val="tx1"/>
                </a:solidFill>
                <a:latin typeface="HGPｺﾞｼｯｸE" pitchFamily="50" charset="-128"/>
                <a:ea typeface="HGPｺﾞｼｯｸE" pitchFamily="50" charset="-128"/>
              </a:rPr>
              <a:t>駅ナカは集客力が高いと言える</a:t>
            </a:r>
            <a:endParaRPr kumimoji="1" lang="ja-JP" altLang="en-US" sz="2400" dirty="0">
              <a:solidFill>
                <a:schemeClr val="tx1"/>
              </a:solidFill>
              <a:latin typeface="HGPｺﾞｼｯｸE" pitchFamily="50" charset="-128"/>
              <a:ea typeface="HGPｺﾞｼｯｸE" pitchFamily="50" charset="-128"/>
            </a:endParaRPr>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460" y="2420888"/>
            <a:ext cx="4073525" cy="3014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テキスト ボックス 9"/>
          <p:cNvSpPr txBox="1"/>
          <p:nvPr/>
        </p:nvSpPr>
        <p:spPr>
          <a:xfrm>
            <a:off x="447786" y="5435551"/>
            <a:ext cx="3200872" cy="461665"/>
          </a:xfrm>
          <a:prstGeom prst="rect">
            <a:avLst/>
          </a:prstGeom>
          <a:noFill/>
        </p:spPr>
        <p:txBody>
          <a:bodyPr wrap="square" rtlCol="0">
            <a:spAutoFit/>
          </a:bodyPr>
          <a:lstStyle/>
          <a:p>
            <a:r>
              <a:rPr kumimoji="1" lang="ja-JP" altLang="en-US" sz="1200" dirty="0" smtClean="0"/>
              <a:t>参考　</a:t>
            </a:r>
            <a:r>
              <a:rPr kumimoji="1" lang="en-US" altLang="ja-JP" sz="1200" dirty="0" smtClean="0"/>
              <a:t>『</a:t>
            </a:r>
            <a:r>
              <a:rPr kumimoji="1" lang="ja-JP" altLang="en-US" sz="1200" dirty="0" smtClean="0"/>
              <a:t>発展する駅と「</a:t>
            </a:r>
            <a:r>
              <a:rPr lang="ja-JP" altLang="en-US" sz="1200" dirty="0" smtClean="0"/>
              <a:t>エキシューマー</a:t>
            </a:r>
            <a:r>
              <a:rPr lang="en-US" altLang="ja-JP" sz="1200" dirty="0" smtClean="0"/>
              <a:t>(EKI</a:t>
            </a:r>
            <a:r>
              <a:rPr lang="ja-JP" altLang="en-US" sz="1200" dirty="0" smtClean="0"/>
              <a:t>＋</a:t>
            </a:r>
            <a:r>
              <a:rPr lang="en-US" altLang="ja-JP" sz="1200" dirty="0" smtClean="0"/>
              <a:t>CONSUMER)</a:t>
            </a:r>
            <a:r>
              <a:rPr kumimoji="1" lang="ja-JP" altLang="en-US" sz="1200" dirty="0" smtClean="0"/>
              <a:t>」の消費行動。</a:t>
            </a:r>
            <a:r>
              <a:rPr kumimoji="1" lang="en-US" altLang="ja-JP" sz="1200" dirty="0" smtClean="0"/>
              <a:t>』</a:t>
            </a:r>
            <a:endParaRPr kumimoji="1" lang="ja-JP" altLang="en-US" sz="1200" dirty="0"/>
          </a:p>
        </p:txBody>
      </p:sp>
    </p:spTree>
    <p:extLst>
      <p:ext uri="{BB962C8B-B14F-4D97-AF65-F5344CB8AC3E}">
        <p14:creationId xmlns:p14="http://schemas.microsoft.com/office/powerpoint/2010/main" val="8536842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23528" y="260648"/>
            <a:ext cx="5194920" cy="687606"/>
          </a:xfrm>
        </p:spPr>
        <p:txBody>
          <a:bodyPr>
            <a:normAutofit/>
          </a:bodyPr>
          <a:lstStyle/>
          <a:p>
            <a:r>
              <a:rPr kumimoji="1" lang="ja-JP" altLang="en-US" sz="2800" dirty="0" smtClean="0"/>
              <a:t>駅ナカ店舗のデメリット</a:t>
            </a:r>
            <a:endParaRPr kumimoji="1" lang="ja-JP" altLang="en-US" sz="2800" dirty="0"/>
          </a:p>
        </p:txBody>
      </p:sp>
      <p:sp>
        <p:nvSpPr>
          <p:cNvPr id="3" name="コンテンツ プレースホルダー 2"/>
          <p:cNvSpPr>
            <a:spLocks noGrp="1"/>
          </p:cNvSpPr>
          <p:nvPr>
            <p:ph idx="1"/>
          </p:nvPr>
        </p:nvSpPr>
        <p:spPr>
          <a:xfrm>
            <a:off x="179512" y="1052737"/>
            <a:ext cx="8424936" cy="4824536"/>
          </a:xfrm>
        </p:spPr>
        <p:txBody>
          <a:bodyPr>
            <a:normAutofit/>
          </a:bodyPr>
          <a:lstStyle/>
          <a:p>
            <a:endParaRPr lang="en-US" altLang="ja-JP" sz="2800" dirty="0" smtClean="0"/>
          </a:p>
          <a:p>
            <a:pPr marL="342900" indent="-342900">
              <a:buFont typeface="Arial" pitchFamily="34" charset="0"/>
              <a:buChar char="•"/>
            </a:pPr>
            <a:r>
              <a:rPr lang="ja-JP" altLang="en-US" sz="2800" dirty="0" smtClean="0"/>
              <a:t>駅</a:t>
            </a:r>
            <a:r>
              <a:rPr lang="ja-JP" altLang="en-US" sz="2800" dirty="0"/>
              <a:t>の中なので大きい店舗を置く事ができず、</a:t>
            </a:r>
            <a:r>
              <a:rPr lang="ja-JP" altLang="en-US" sz="2800" dirty="0">
                <a:solidFill>
                  <a:srgbClr val="0070C0"/>
                </a:solidFill>
              </a:rPr>
              <a:t>スペースの制約が大きい</a:t>
            </a:r>
            <a:r>
              <a:rPr lang="ja-JP" altLang="en-US" sz="2800" dirty="0" smtClean="0"/>
              <a:t>。</a:t>
            </a:r>
            <a:endParaRPr lang="en-US" altLang="ja-JP" sz="2800" dirty="0" smtClean="0"/>
          </a:p>
          <a:p>
            <a:pPr marL="342900" indent="-342900">
              <a:buFont typeface="Arial" pitchFamily="34" charset="0"/>
              <a:buChar char="•"/>
            </a:pPr>
            <a:r>
              <a:rPr lang="ja-JP" altLang="en-US" sz="2800" dirty="0" smtClean="0"/>
              <a:t>集客力が高い分、</a:t>
            </a:r>
            <a:r>
              <a:rPr lang="ja-JP" altLang="en-US" sz="2800" dirty="0" smtClean="0">
                <a:solidFill>
                  <a:srgbClr val="0070C0"/>
                </a:solidFill>
              </a:rPr>
              <a:t>賃料</a:t>
            </a:r>
            <a:r>
              <a:rPr lang="ja-JP" altLang="en-US" sz="2800" dirty="0">
                <a:solidFill>
                  <a:srgbClr val="0070C0"/>
                </a:solidFill>
              </a:rPr>
              <a:t>が</a:t>
            </a:r>
            <a:r>
              <a:rPr lang="ja-JP" altLang="en-US" sz="2800" dirty="0" smtClean="0">
                <a:solidFill>
                  <a:srgbClr val="0070C0"/>
                </a:solidFill>
              </a:rPr>
              <a:t>高く出店条件も厳しい</a:t>
            </a:r>
            <a:r>
              <a:rPr lang="ja-JP" altLang="en-US" sz="2800" dirty="0" smtClean="0"/>
              <a:t>。</a:t>
            </a:r>
            <a:endParaRPr lang="en-US" altLang="ja-JP" sz="2800" dirty="0" smtClean="0"/>
          </a:p>
          <a:p>
            <a:r>
              <a:rPr lang="ja-JP" altLang="en-US" sz="2800" dirty="0" smtClean="0"/>
              <a:t>（</a:t>
            </a:r>
            <a:r>
              <a:rPr lang="en-US" altLang="ja-JP" sz="2800" dirty="0" smtClean="0"/>
              <a:t>10</a:t>
            </a:r>
            <a:r>
              <a:rPr lang="ja-JP" altLang="en-US" sz="2800" dirty="0" smtClean="0"/>
              <a:t>坪程度の店舗でも月商</a:t>
            </a:r>
            <a:r>
              <a:rPr lang="en-US" altLang="ja-JP" sz="2800" dirty="0" smtClean="0"/>
              <a:t>800</a:t>
            </a:r>
            <a:r>
              <a:rPr lang="ja-JP" altLang="en-US" sz="2800" dirty="0" smtClean="0"/>
              <a:t>万～</a:t>
            </a:r>
            <a:r>
              <a:rPr lang="en-US" altLang="ja-JP" sz="2800" dirty="0" smtClean="0"/>
              <a:t>1000</a:t>
            </a:r>
            <a:r>
              <a:rPr lang="ja-JP" altLang="en-US" sz="2800" dirty="0" smtClean="0"/>
              <a:t>万円が基準）</a:t>
            </a:r>
            <a:endParaRPr lang="en-US" altLang="ja-JP" sz="2800" dirty="0" smtClean="0"/>
          </a:p>
          <a:p>
            <a:r>
              <a:rPr lang="ja-JP" altLang="en-US" sz="2800" dirty="0"/>
              <a:t>　</a:t>
            </a:r>
            <a:r>
              <a:rPr lang="ja-JP" altLang="en-US" sz="2800" dirty="0" smtClean="0"/>
              <a:t>　</a:t>
            </a:r>
            <a:endParaRPr lang="en-US" altLang="ja-JP" sz="2800" dirty="0" smtClean="0"/>
          </a:p>
          <a:p>
            <a:endParaRPr lang="en-US" altLang="ja-JP" sz="2800" dirty="0" smtClean="0"/>
          </a:p>
          <a:p>
            <a:endParaRPr lang="en-US" altLang="ja-JP" sz="2400" dirty="0" smtClean="0"/>
          </a:p>
          <a:p>
            <a:pPr marL="342900" indent="-342900">
              <a:buFont typeface="Arial" pitchFamily="34" charset="0"/>
              <a:buChar char="•"/>
            </a:pPr>
            <a:endParaRPr lang="en-US" altLang="ja-JP" sz="2400" dirty="0" smtClean="0"/>
          </a:p>
          <a:p>
            <a:pPr marL="342900" indent="-342900">
              <a:buFont typeface="Arial" pitchFamily="34" charset="0"/>
              <a:buChar char="•"/>
            </a:pPr>
            <a:endParaRPr lang="en-US" altLang="ja-JP" sz="2400" dirty="0" smtClean="0"/>
          </a:p>
        </p:txBody>
      </p:sp>
      <p:sp>
        <p:nvSpPr>
          <p:cNvPr id="4" name="日付プレースホルダー 3"/>
          <p:cNvSpPr>
            <a:spLocks noGrp="1"/>
          </p:cNvSpPr>
          <p:nvPr>
            <p:ph type="dt" sz="half" idx="10"/>
          </p:nvPr>
        </p:nvSpPr>
        <p:spPr/>
        <p:txBody>
          <a:bodyPr/>
          <a:lstStyle/>
          <a:p>
            <a:fld id="{4ECB9822-7D27-4056-8964-23258729885F}" type="datetime1">
              <a:rPr kumimoji="1" lang="ja-JP" altLang="en-US" smtClean="0"/>
              <a:pPr/>
              <a:t>2013/9/9</a:t>
            </a:fld>
            <a:endParaRPr kumimoji="1" lang="ja-JP" altLang="en-US" dirty="0"/>
          </a:p>
        </p:txBody>
      </p:sp>
      <p:sp>
        <p:nvSpPr>
          <p:cNvPr id="5" name="スライド番号プレースホルダー 4"/>
          <p:cNvSpPr>
            <a:spLocks noGrp="1"/>
          </p:cNvSpPr>
          <p:nvPr>
            <p:ph type="sldNum" sz="quarter" idx="12"/>
          </p:nvPr>
        </p:nvSpPr>
        <p:spPr/>
        <p:txBody>
          <a:bodyPr/>
          <a:lstStyle/>
          <a:p>
            <a:fld id="{6C298445-82A3-4105-A96B-F08836EED490}" type="slidenum">
              <a:rPr kumimoji="1" lang="ja-JP" altLang="en-US" smtClean="0"/>
              <a:pPr/>
              <a:t>12</a:t>
            </a:fld>
            <a:endParaRPr kumimoji="1" lang="ja-JP" altLang="en-US" dirty="0"/>
          </a:p>
        </p:txBody>
      </p:sp>
      <p:sp>
        <p:nvSpPr>
          <p:cNvPr id="6" name="テキスト ボックス 5"/>
          <p:cNvSpPr txBox="1"/>
          <p:nvPr/>
        </p:nvSpPr>
        <p:spPr>
          <a:xfrm>
            <a:off x="1259632" y="6309320"/>
            <a:ext cx="7488832" cy="276999"/>
          </a:xfrm>
          <a:prstGeom prst="rect">
            <a:avLst/>
          </a:prstGeom>
          <a:noFill/>
        </p:spPr>
        <p:txBody>
          <a:bodyPr wrap="square" rtlCol="0">
            <a:spAutoFit/>
          </a:bodyPr>
          <a:lstStyle/>
          <a:p>
            <a:r>
              <a:rPr kumimoji="1" lang="ja-JP" altLang="en-US" sz="1200" dirty="0" smtClean="0"/>
              <a:t>日本経済新聞　電子版　</a:t>
            </a:r>
            <a:r>
              <a:rPr kumimoji="1" lang="en-US" altLang="ja-JP" sz="1200" dirty="0" smtClean="0"/>
              <a:t>2013</a:t>
            </a:r>
            <a:r>
              <a:rPr kumimoji="1" lang="ja-JP" altLang="en-US" sz="1200" dirty="0" smtClean="0"/>
              <a:t>年</a:t>
            </a:r>
            <a:r>
              <a:rPr kumimoji="1" lang="en-US" altLang="ja-JP" sz="1200" dirty="0" smtClean="0"/>
              <a:t>1</a:t>
            </a:r>
            <a:r>
              <a:rPr kumimoji="1" lang="ja-JP" altLang="en-US" sz="1200" dirty="0" smtClean="0"/>
              <a:t>月</a:t>
            </a:r>
            <a:r>
              <a:rPr kumimoji="1" lang="en-US" altLang="ja-JP" sz="1200" dirty="0" smtClean="0"/>
              <a:t>19</a:t>
            </a:r>
            <a:r>
              <a:rPr kumimoji="1" lang="ja-JP" altLang="en-US" sz="1200" dirty="0" smtClean="0"/>
              <a:t>日　外資や大手も続々参戦　ブランド企業が狙う「駅ナカ」の光と影</a:t>
            </a:r>
            <a:endParaRPr kumimoji="1" lang="ja-JP" altLang="en-US" sz="1200" dirty="0"/>
          </a:p>
        </p:txBody>
      </p:sp>
    </p:spTree>
    <p:extLst>
      <p:ext uri="{BB962C8B-B14F-4D97-AF65-F5344CB8AC3E}">
        <p14:creationId xmlns:p14="http://schemas.microsoft.com/office/powerpoint/2010/main" val="29985079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駅ナカ消費の際の心理グラフ</a:t>
            </a:r>
            <a:endParaRPr kumimoji="1" lang="ja-JP" altLang="en-US" dirty="0"/>
          </a:p>
        </p:txBody>
      </p:sp>
      <p:sp>
        <p:nvSpPr>
          <p:cNvPr id="3" name="コンテンツ プレースホルダー 2"/>
          <p:cNvSpPr>
            <a:spLocks noGrp="1"/>
          </p:cNvSpPr>
          <p:nvPr>
            <p:ph idx="1"/>
          </p:nvPr>
        </p:nvSpPr>
        <p:spPr>
          <a:xfrm>
            <a:off x="457200" y="1600200"/>
            <a:ext cx="4474840" cy="4525963"/>
          </a:xfrm>
        </p:spPr>
        <p:txBody>
          <a:bodyPr>
            <a:normAutofit/>
          </a:bodyPr>
          <a:lstStyle/>
          <a:p>
            <a:r>
              <a:rPr lang="ja-JP" altLang="en-US" sz="2400" dirty="0"/>
              <a:t>１</a:t>
            </a:r>
            <a:r>
              <a:rPr kumimoji="1" lang="ja-JP" altLang="en-US" sz="2400" dirty="0" smtClean="0"/>
              <a:t>位「気分転換がしたくて」</a:t>
            </a:r>
            <a:endParaRPr kumimoji="1" lang="en-US" altLang="ja-JP" sz="2400" dirty="0" smtClean="0"/>
          </a:p>
          <a:p>
            <a:r>
              <a:rPr lang="ja-JP" altLang="en-US" sz="2400" dirty="0" smtClean="0"/>
              <a:t>２位「何か面白いことがあるかも　　しれないと思って」</a:t>
            </a:r>
            <a:endParaRPr lang="en-US" altLang="ja-JP" sz="2400" dirty="0" smtClean="0"/>
          </a:p>
          <a:p>
            <a:r>
              <a:rPr kumimoji="1" lang="ja-JP" altLang="en-US" sz="2400" dirty="0" smtClean="0"/>
              <a:t>３位「ささやかな幸せを感じたくて」</a:t>
            </a:r>
            <a:endParaRPr kumimoji="1" lang="en-US" altLang="ja-JP" sz="2400" dirty="0" smtClean="0"/>
          </a:p>
        </p:txBody>
      </p:sp>
      <p:pic>
        <p:nvPicPr>
          <p:cNvPr id="5122" name="Picture 2" descr="（グラフ）駅及び駅周辺で買い物をするときの気分（「気持ちがある」と「あるような気がする」の合計）（単位：％）"/>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88024" y="1679949"/>
            <a:ext cx="3528392" cy="4605552"/>
          </a:xfrm>
          <a:prstGeom prst="rect">
            <a:avLst/>
          </a:prstGeom>
          <a:noFill/>
          <a:extLst>
            <a:ext uri="{909E8E84-426E-40DD-AFC4-6F175D3DCCD1}">
              <a14:hiddenFill xmlns:a14="http://schemas.microsoft.com/office/drawing/2010/main">
                <a:solidFill>
                  <a:srgbClr val="FFFFFF"/>
                </a:solidFill>
              </a14:hiddenFill>
            </a:ext>
          </a:extLst>
        </p:spPr>
      </p:pic>
      <p:sp>
        <p:nvSpPr>
          <p:cNvPr id="4" name="日付プレースホルダー 3"/>
          <p:cNvSpPr>
            <a:spLocks noGrp="1"/>
          </p:cNvSpPr>
          <p:nvPr>
            <p:ph type="dt" sz="half" idx="10"/>
          </p:nvPr>
        </p:nvSpPr>
        <p:spPr/>
        <p:txBody>
          <a:bodyPr/>
          <a:lstStyle/>
          <a:p>
            <a:fld id="{C1885F97-58FD-4BD6-AABA-6F9808F94B4C}" type="datetime1">
              <a:rPr kumimoji="1" lang="ja-JP" altLang="en-US" smtClean="0"/>
              <a:pPr/>
              <a:t>2013/9/9</a:t>
            </a:fld>
            <a:endParaRPr kumimoji="1" lang="ja-JP" altLang="en-US" dirty="0"/>
          </a:p>
        </p:txBody>
      </p:sp>
      <p:sp>
        <p:nvSpPr>
          <p:cNvPr id="5" name="スライド番号プレースホルダー 4"/>
          <p:cNvSpPr>
            <a:spLocks noGrp="1"/>
          </p:cNvSpPr>
          <p:nvPr>
            <p:ph type="sldNum" sz="quarter" idx="12"/>
          </p:nvPr>
        </p:nvSpPr>
        <p:spPr/>
        <p:txBody>
          <a:bodyPr/>
          <a:lstStyle/>
          <a:p>
            <a:fld id="{6C298445-82A3-4105-A96B-F08836EED490}" type="slidenum">
              <a:rPr kumimoji="1" lang="ja-JP" altLang="en-US" smtClean="0"/>
              <a:pPr/>
              <a:t>13</a:t>
            </a:fld>
            <a:endParaRPr kumimoji="1" lang="ja-JP" altLang="en-US" dirty="0"/>
          </a:p>
        </p:txBody>
      </p:sp>
      <p:sp>
        <p:nvSpPr>
          <p:cNvPr id="6" name="正方形/長方形 5"/>
          <p:cNvSpPr/>
          <p:nvPr/>
        </p:nvSpPr>
        <p:spPr>
          <a:xfrm>
            <a:off x="971600" y="5517232"/>
            <a:ext cx="2941383" cy="461665"/>
          </a:xfrm>
          <a:prstGeom prst="rect">
            <a:avLst/>
          </a:prstGeom>
        </p:spPr>
        <p:txBody>
          <a:bodyPr wrap="none">
            <a:spAutoFit/>
          </a:bodyPr>
          <a:lstStyle/>
          <a:p>
            <a:r>
              <a:rPr lang="ja-JP" altLang="en-US" sz="1200" dirty="0" smtClean="0"/>
              <a:t>参考：駅</a:t>
            </a:r>
            <a:r>
              <a:rPr lang="ja-JP" altLang="en-US" sz="1200" dirty="0"/>
              <a:t>消費研究センター</a:t>
            </a:r>
            <a:r>
              <a:rPr lang="en-US" altLang="ja-JP" sz="1200" dirty="0" smtClean="0"/>
              <a:t>WEB</a:t>
            </a:r>
          </a:p>
          <a:p>
            <a:r>
              <a:rPr lang="en-US" altLang="ja-JP" sz="1200" dirty="0" smtClean="0"/>
              <a:t>http</a:t>
            </a:r>
            <a:r>
              <a:rPr lang="en-US" altLang="ja-JP" sz="1200" dirty="0"/>
              <a:t>://www.jeki.co.jp/ekishoken/data.html</a:t>
            </a:r>
          </a:p>
        </p:txBody>
      </p:sp>
    </p:spTree>
    <p:extLst>
      <p:ext uri="{BB962C8B-B14F-4D97-AF65-F5344CB8AC3E}">
        <p14:creationId xmlns:p14="http://schemas.microsoft.com/office/powerpoint/2010/main" val="9963291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52718"/>
            <a:ext cx="5791200" cy="828010"/>
          </a:xfrm>
        </p:spPr>
        <p:txBody>
          <a:bodyPr/>
          <a:lstStyle/>
          <a:p>
            <a:r>
              <a:rPr kumimoji="1" lang="ja-JP" altLang="en-US" dirty="0" smtClean="0"/>
              <a:t>駅ナカビジネス</a:t>
            </a:r>
            <a:endParaRPr kumimoji="1" lang="ja-JP" altLang="en-US" dirty="0"/>
          </a:p>
        </p:txBody>
      </p:sp>
      <p:sp>
        <p:nvSpPr>
          <p:cNvPr id="3" name="コンテンツ プレースホルダー 2"/>
          <p:cNvSpPr>
            <a:spLocks noGrp="1"/>
          </p:cNvSpPr>
          <p:nvPr>
            <p:ph idx="1"/>
          </p:nvPr>
        </p:nvSpPr>
        <p:spPr>
          <a:xfrm>
            <a:off x="457200" y="980728"/>
            <a:ext cx="8075240" cy="5328592"/>
          </a:xfrm>
        </p:spPr>
        <p:txBody>
          <a:bodyPr>
            <a:normAutofit fontScale="85000" lnSpcReduction="20000"/>
          </a:bodyPr>
          <a:lstStyle/>
          <a:p>
            <a:endParaRPr lang="en-US" altLang="ja-JP" sz="1000" dirty="0" smtClean="0"/>
          </a:p>
          <a:p>
            <a:r>
              <a:rPr lang="ja-JP" altLang="en-US" dirty="0" smtClean="0"/>
              <a:t>　　　　　　　　　　　　　　　　　（エキュート）</a:t>
            </a:r>
            <a:endParaRPr lang="en-US" altLang="ja-JP" dirty="0"/>
          </a:p>
          <a:p>
            <a:r>
              <a:rPr kumimoji="1" lang="en-US" altLang="ja-JP" dirty="0" smtClean="0">
                <a:latin typeface="+mn-ea"/>
              </a:rPr>
              <a:t>:</a:t>
            </a:r>
            <a:r>
              <a:rPr kumimoji="1" lang="ja-JP" altLang="en-US" dirty="0" smtClean="0">
                <a:latin typeface="+mn-ea"/>
              </a:rPr>
              <a:t> </a:t>
            </a:r>
            <a:r>
              <a:rPr kumimoji="1" lang="en-US" altLang="ja-JP" dirty="0" smtClean="0">
                <a:latin typeface="+mn-ea"/>
              </a:rPr>
              <a:t>JR</a:t>
            </a:r>
            <a:r>
              <a:rPr kumimoji="1" lang="ja-JP" altLang="en-US" dirty="0" smtClean="0">
                <a:latin typeface="+mn-ea"/>
              </a:rPr>
              <a:t>東日本グループが運営している</a:t>
            </a:r>
            <a:endParaRPr kumimoji="1" lang="en-US" altLang="ja-JP" dirty="0" smtClean="0">
              <a:latin typeface="+mn-ea"/>
            </a:endParaRPr>
          </a:p>
          <a:p>
            <a:r>
              <a:rPr kumimoji="1" lang="ja-JP" altLang="en-US" dirty="0" smtClean="0">
                <a:latin typeface="+mn-ea"/>
              </a:rPr>
              <a:t>駅ナカ事業</a:t>
            </a:r>
            <a:endParaRPr kumimoji="1" lang="en-US" altLang="ja-JP" dirty="0" smtClean="0">
              <a:latin typeface="+mn-ea"/>
            </a:endParaRPr>
          </a:p>
          <a:p>
            <a:r>
              <a:rPr lang="ja-JP" altLang="en-US" sz="2400" dirty="0" smtClean="0"/>
              <a:t>大宮・品川・品川サウス・立川</a:t>
            </a:r>
            <a:endParaRPr lang="en-US" altLang="ja-JP" sz="2400" dirty="0" smtClean="0"/>
          </a:p>
          <a:p>
            <a:r>
              <a:rPr kumimoji="1" lang="ja-JP" altLang="en-US" sz="2400" dirty="0" smtClean="0"/>
              <a:t>日暮里・東京・上野・赤羽</a:t>
            </a:r>
            <a:endParaRPr lang="en-US" altLang="ja-JP" sz="2400" dirty="0"/>
          </a:p>
          <a:p>
            <a:endParaRPr kumimoji="1" lang="en-US" altLang="ja-JP" sz="1200" dirty="0" smtClean="0"/>
          </a:p>
          <a:p>
            <a:pPr algn="r"/>
            <a:r>
              <a:rPr lang="ja-JP" altLang="en-US" sz="1400" dirty="0" smtClean="0"/>
              <a:t>参考：エキュートＨＰ　</a:t>
            </a:r>
            <a:r>
              <a:rPr lang="en-US" altLang="ja-JP" sz="1400" dirty="0" smtClean="0"/>
              <a:t>http</a:t>
            </a:r>
            <a:r>
              <a:rPr lang="en-US" altLang="ja-JP" sz="1400" dirty="0"/>
              <a:t>://www.ecute.jp/</a:t>
            </a:r>
            <a:endParaRPr kumimoji="1" lang="en-US" altLang="ja-JP" sz="1400" dirty="0" smtClean="0"/>
          </a:p>
          <a:p>
            <a:endParaRPr kumimoji="1" lang="en-US" altLang="ja-JP" sz="2400" dirty="0" smtClean="0"/>
          </a:p>
          <a:p>
            <a:r>
              <a:rPr lang="ja-JP" altLang="en-US" sz="1900" dirty="0" smtClean="0"/>
              <a:t>　　　　　　　　　　　　（ディラ）</a:t>
            </a:r>
            <a:endParaRPr lang="en-US" altLang="ja-JP" sz="1900" dirty="0" smtClean="0"/>
          </a:p>
          <a:p>
            <a:r>
              <a:rPr lang="ja-JP" altLang="en-US" sz="1900" dirty="0" smtClean="0"/>
              <a:t>：</a:t>
            </a:r>
            <a:r>
              <a:rPr lang="en-US" altLang="ja-JP" sz="1900" dirty="0" smtClean="0">
                <a:latin typeface="+mn-ea"/>
              </a:rPr>
              <a:t>JR</a:t>
            </a:r>
            <a:r>
              <a:rPr lang="ja-JP" altLang="en-US" sz="1900" dirty="0" smtClean="0">
                <a:latin typeface="+mn-ea"/>
              </a:rPr>
              <a:t>東日本グループが運営している</a:t>
            </a:r>
            <a:endParaRPr lang="en-US" altLang="ja-JP" sz="1900" dirty="0" smtClean="0">
              <a:latin typeface="+mn-ea"/>
            </a:endParaRPr>
          </a:p>
          <a:p>
            <a:r>
              <a:rPr lang="ja-JP" altLang="en-US" sz="1900" dirty="0" smtClean="0">
                <a:latin typeface="+mn-ea"/>
              </a:rPr>
              <a:t>駅ナカ事業</a:t>
            </a:r>
            <a:endParaRPr lang="en-US" altLang="ja-JP" sz="1900" dirty="0" smtClean="0">
              <a:latin typeface="+mn-ea"/>
            </a:endParaRPr>
          </a:p>
          <a:p>
            <a:r>
              <a:rPr lang="ja-JP" altLang="en-US" sz="2400" dirty="0" smtClean="0"/>
              <a:t>仙台・大崎・阿佐ヶ谷・津田沼</a:t>
            </a:r>
            <a:endParaRPr lang="en-US" altLang="ja-JP" sz="2400" dirty="0" smtClean="0"/>
          </a:p>
          <a:p>
            <a:r>
              <a:rPr lang="ja-JP" altLang="en-US" sz="2400" dirty="0" smtClean="0"/>
              <a:t>西荻窪・蘇我・西船橋・大宮</a:t>
            </a:r>
            <a:endParaRPr lang="en-US" altLang="ja-JP" sz="2400" dirty="0" smtClean="0"/>
          </a:p>
          <a:p>
            <a:r>
              <a:rPr lang="ja-JP" altLang="en-US" sz="2400" dirty="0" smtClean="0"/>
              <a:t>高円寺・拝島・三鷹・上野　　　</a:t>
            </a:r>
            <a:endParaRPr lang="en-US" altLang="ja-JP" sz="2400" dirty="0" smtClean="0"/>
          </a:p>
          <a:p>
            <a:pPr algn="r"/>
            <a:r>
              <a:rPr lang="ja-JP" altLang="en-US" sz="1400" dirty="0" smtClean="0"/>
              <a:t>参考：ＪＲ東日本</a:t>
            </a:r>
            <a:r>
              <a:rPr lang="ja-JP" altLang="en-US" sz="2400" dirty="0" smtClean="0"/>
              <a:t>　</a:t>
            </a:r>
            <a:r>
              <a:rPr lang="en-US" altLang="ja-JP" sz="1400" dirty="0" smtClean="0"/>
              <a:t>https</a:t>
            </a:r>
            <a:r>
              <a:rPr lang="en-US" altLang="ja-JP" sz="1400" dirty="0"/>
              <a:t>://www.jreast.co.jp/life_service/station/index.html</a:t>
            </a:r>
            <a:r>
              <a:rPr lang="ja-JP" altLang="en-US" sz="2400" dirty="0" smtClean="0"/>
              <a:t>　　　</a:t>
            </a:r>
            <a:endParaRPr kumimoji="1" lang="en-US" altLang="ja-JP" sz="2400" dirty="0" smtClean="0"/>
          </a:p>
        </p:txBody>
      </p:sp>
      <p:sp>
        <p:nvSpPr>
          <p:cNvPr id="4" name="日付プレースホルダー 3"/>
          <p:cNvSpPr>
            <a:spLocks noGrp="1"/>
          </p:cNvSpPr>
          <p:nvPr>
            <p:ph type="dt" sz="half" idx="10"/>
          </p:nvPr>
        </p:nvSpPr>
        <p:spPr/>
        <p:txBody>
          <a:bodyPr/>
          <a:lstStyle/>
          <a:p>
            <a:fld id="{4ECB9822-7D27-4056-8964-23258729885F}" type="datetime1">
              <a:rPr kumimoji="1" lang="ja-JP" altLang="en-US" smtClean="0"/>
              <a:pPr/>
              <a:t>2013/9/9</a:t>
            </a:fld>
            <a:endParaRPr kumimoji="1" lang="ja-JP" altLang="en-US" dirty="0"/>
          </a:p>
        </p:txBody>
      </p:sp>
      <p:sp>
        <p:nvSpPr>
          <p:cNvPr id="5" name="スライド番号プレースホルダー 4"/>
          <p:cNvSpPr>
            <a:spLocks noGrp="1"/>
          </p:cNvSpPr>
          <p:nvPr>
            <p:ph type="sldNum" sz="quarter" idx="12"/>
          </p:nvPr>
        </p:nvSpPr>
        <p:spPr/>
        <p:txBody>
          <a:bodyPr/>
          <a:lstStyle/>
          <a:p>
            <a:fld id="{6C298445-82A3-4105-A96B-F08836EED490}" type="slidenum">
              <a:rPr kumimoji="1" lang="ja-JP" altLang="en-US" smtClean="0"/>
              <a:pPr/>
              <a:t>14</a:t>
            </a:fld>
            <a:endParaRPr kumimoji="1" lang="ja-JP" altLang="en-US" dirty="0"/>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05444" y="908720"/>
            <a:ext cx="3749535" cy="21829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9192" t="31116" r="6780" b="36323"/>
          <a:stretch/>
        </p:blipFill>
        <p:spPr bwMode="auto">
          <a:xfrm>
            <a:off x="589931" y="980728"/>
            <a:ext cx="2450123" cy="5335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506" name="Picture 2" descr="阿佐ヶ谷/Dila阿佐ヶ谷"/>
          <p:cNvPicPr>
            <a:picLocks noChangeAspect="1" noChangeArrowheads="1"/>
          </p:cNvPicPr>
          <p:nvPr/>
        </p:nvPicPr>
        <p:blipFill>
          <a:blip r:embed="rId4" cstate="print"/>
          <a:srcRect/>
          <a:stretch>
            <a:fillRect/>
          </a:stretch>
        </p:blipFill>
        <p:spPr bwMode="auto">
          <a:xfrm>
            <a:off x="611560" y="3392996"/>
            <a:ext cx="1440160" cy="648071"/>
          </a:xfrm>
          <a:prstGeom prst="rect">
            <a:avLst/>
          </a:prstGeom>
          <a:noFill/>
        </p:spPr>
      </p:pic>
      <p:pic>
        <p:nvPicPr>
          <p:cNvPr id="21508" name="Picture 4" descr="仙台/Dila仙台"/>
          <p:cNvPicPr>
            <a:picLocks noChangeAspect="1" noChangeArrowheads="1"/>
          </p:cNvPicPr>
          <p:nvPr/>
        </p:nvPicPr>
        <p:blipFill>
          <a:blip r:embed="rId5" cstate="print"/>
          <a:srcRect/>
          <a:stretch>
            <a:fillRect/>
          </a:stretch>
        </p:blipFill>
        <p:spPr bwMode="auto">
          <a:xfrm>
            <a:off x="4644008" y="3717032"/>
            <a:ext cx="3672408" cy="2095501"/>
          </a:xfrm>
          <a:prstGeom prst="rect">
            <a:avLst/>
          </a:prstGeom>
          <a:noFill/>
        </p:spPr>
      </p:pic>
    </p:spTree>
    <p:extLst>
      <p:ext uri="{BB962C8B-B14F-4D97-AF65-F5344CB8AC3E}">
        <p14:creationId xmlns:p14="http://schemas.microsoft.com/office/powerpoint/2010/main" val="3769722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52718"/>
            <a:ext cx="5791200" cy="828010"/>
          </a:xfrm>
        </p:spPr>
        <p:txBody>
          <a:bodyPr/>
          <a:lstStyle/>
          <a:p>
            <a:r>
              <a:rPr kumimoji="1" lang="ja-JP" altLang="en-US" dirty="0" smtClean="0"/>
              <a:t>駅ナカビジネス</a:t>
            </a:r>
            <a:endParaRPr kumimoji="1" lang="ja-JP" altLang="en-US" dirty="0"/>
          </a:p>
        </p:txBody>
      </p:sp>
      <p:sp>
        <p:nvSpPr>
          <p:cNvPr id="3" name="コンテンツ プレースホルダ 2"/>
          <p:cNvSpPr>
            <a:spLocks noGrp="1"/>
          </p:cNvSpPr>
          <p:nvPr>
            <p:ph idx="1"/>
          </p:nvPr>
        </p:nvSpPr>
        <p:spPr>
          <a:xfrm>
            <a:off x="457200" y="1052736"/>
            <a:ext cx="8219256" cy="5256584"/>
          </a:xfrm>
        </p:spPr>
        <p:txBody>
          <a:bodyPr>
            <a:normAutofit fontScale="92500" lnSpcReduction="10000"/>
          </a:bodyPr>
          <a:lstStyle/>
          <a:p>
            <a:endParaRPr kumimoji="1" lang="en-US" altLang="ja-JP" dirty="0" smtClean="0"/>
          </a:p>
          <a:p>
            <a:r>
              <a:rPr kumimoji="1" lang="ja-JP" altLang="en-US" dirty="0" smtClean="0"/>
              <a:t>　　　　　　　　　　　　　　　</a:t>
            </a:r>
            <a:r>
              <a:rPr lang="ja-JP" altLang="en-US" dirty="0" smtClean="0">
                <a:latin typeface="+mn-ea"/>
              </a:rPr>
              <a:t>（エチカ）</a:t>
            </a:r>
            <a:endParaRPr lang="en-US" altLang="ja-JP" dirty="0" smtClean="0">
              <a:latin typeface="+mn-ea"/>
            </a:endParaRPr>
          </a:p>
          <a:p>
            <a:r>
              <a:rPr lang="ja-JP" altLang="en-US" sz="2400" dirty="0" smtClean="0"/>
              <a:t>：</a:t>
            </a:r>
            <a:r>
              <a:rPr lang="ja-JP" altLang="en-US" dirty="0" smtClean="0"/>
              <a:t>東京地下鉄（東京メトロ）が運営している</a:t>
            </a:r>
            <a:endParaRPr lang="en-US" altLang="ja-JP" dirty="0" smtClean="0"/>
          </a:p>
          <a:p>
            <a:r>
              <a:rPr lang="ja-JP" altLang="en-US" dirty="0" smtClean="0"/>
              <a:t>「エキナカ」商業施設</a:t>
            </a:r>
            <a:endParaRPr lang="en-US" altLang="ja-JP" dirty="0" smtClean="0"/>
          </a:p>
          <a:p>
            <a:r>
              <a:rPr lang="ja-JP" altLang="en-US" sz="2400" dirty="0" smtClean="0"/>
              <a:t>池袋・表参道</a:t>
            </a:r>
            <a:endParaRPr lang="en-US" altLang="ja-JP" sz="2400" dirty="0" smtClean="0"/>
          </a:p>
          <a:p>
            <a:pPr algn="r"/>
            <a:r>
              <a:rPr lang="ja-JP" altLang="en-US" sz="1300" dirty="0" smtClean="0"/>
              <a:t>参考：東京メトロ　</a:t>
            </a:r>
            <a:r>
              <a:rPr lang="en-US" altLang="ja-JP" sz="1300" dirty="0" smtClean="0"/>
              <a:t>http</a:t>
            </a:r>
            <a:r>
              <a:rPr lang="en-US" altLang="ja-JP" sz="1300" dirty="0"/>
              <a:t>://www.tokyometro.jp/echika</a:t>
            </a:r>
            <a:r>
              <a:rPr lang="en-US" altLang="ja-JP" dirty="0" smtClean="0"/>
              <a:t>/</a:t>
            </a:r>
          </a:p>
          <a:p>
            <a:r>
              <a:rPr lang="ja-JP" altLang="en-US" dirty="0" smtClean="0"/>
              <a:t>　　　　　　　　　　　　　　　　</a:t>
            </a:r>
            <a:endParaRPr lang="en-US" altLang="ja-JP" dirty="0" smtClean="0"/>
          </a:p>
          <a:p>
            <a:r>
              <a:rPr lang="ja-JP" altLang="en-US" dirty="0" smtClean="0"/>
              <a:t>　　　　　　　　　　　　　　　　　（エチカフィット）</a:t>
            </a:r>
            <a:endParaRPr lang="en-US" altLang="ja-JP" dirty="0"/>
          </a:p>
          <a:p>
            <a:r>
              <a:rPr lang="ja-JP" altLang="en-US" dirty="0"/>
              <a:t>：東京地下鉄（東京メトロ）が運営している</a:t>
            </a:r>
          </a:p>
          <a:p>
            <a:r>
              <a:rPr lang="ja-JP" altLang="en-US" dirty="0"/>
              <a:t>「エキナカ」商業</a:t>
            </a:r>
            <a:r>
              <a:rPr lang="ja-JP" altLang="en-US" dirty="0" smtClean="0"/>
              <a:t>施設</a:t>
            </a:r>
            <a:endParaRPr lang="en-US" altLang="ja-JP" dirty="0" smtClean="0"/>
          </a:p>
          <a:p>
            <a:r>
              <a:rPr lang="ja-JP" altLang="en-US" sz="2400" dirty="0" smtClean="0"/>
              <a:t>上野・東京・銀座・永田町</a:t>
            </a:r>
            <a:endParaRPr lang="en-US" altLang="ja-JP" sz="1300" dirty="0" smtClean="0"/>
          </a:p>
          <a:p>
            <a:pPr algn="r"/>
            <a:endParaRPr lang="en-US" altLang="ja-JP" sz="1300" dirty="0" smtClean="0"/>
          </a:p>
          <a:p>
            <a:pPr algn="r"/>
            <a:r>
              <a:rPr lang="ja-JP" altLang="en-US" sz="1300" dirty="0" smtClean="0"/>
              <a:t>参考</a:t>
            </a:r>
            <a:r>
              <a:rPr lang="ja-JP" altLang="en-US" sz="1300" dirty="0"/>
              <a:t>：東京</a:t>
            </a:r>
            <a:r>
              <a:rPr lang="ja-JP" altLang="en-US" sz="1300" dirty="0" smtClean="0"/>
              <a:t>メトロ　</a:t>
            </a:r>
            <a:r>
              <a:rPr lang="en-US" altLang="ja-JP" sz="1300" dirty="0" smtClean="0"/>
              <a:t>http</a:t>
            </a:r>
            <a:r>
              <a:rPr lang="en-US" altLang="ja-JP" sz="1300" dirty="0"/>
              <a:t>://www.tokyometro.jp/shop/brand/echika_fit/ueno</a:t>
            </a:r>
            <a:r>
              <a:rPr lang="en-US" altLang="ja-JP" sz="1300" dirty="0" smtClean="0"/>
              <a:t>/</a:t>
            </a:r>
            <a:endParaRPr lang="en-US" altLang="ja-JP" sz="2400" dirty="0" smtClean="0"/>
          </a:p>
          <a:p>
            <a:endParaRPr lang="en-US" altLang="ja-JP" sz="2400" dirty="0" smtClean="0"/>
          </a:p>
          <a:p>
            <a:endParaRPr kumimoji="1" lang="ja-JP" altLang="en-US" dirty="0"/>
          </a:p>
        </p:txBody>
      </p:sp>
      <p:sp>
        <p:nvSpPr>
          <p:cNvPr id="4" name="日付プレースホルダ 3"/>
          <p:cNvSpPr>
            <a:spLocks noGrp="1"/>
          </p:cNvSpPr>
          <p:nvPr>
            <p:ph type="dt" sz="half" idx="10"/>
          </p:nvPr>
        </p:nvSpPr>
        <p:spPr/>
        <p:txBody>
          <a:bodyPr/>
          <a:lstStyle/>
          <a:p>
            <a:fld id="{4ECB9822-7D27-4056-8964-23258729885F}" type="datetime1">
              <a:rPr kumimoji="1" lang="ja-JP" altLang="en-US" smtClean="0"/>
              <a:pPr/>
              <a:t>2013/9/9</a:t>
            </a:fld>
            <a:endParaRPr kumimoji="1" lang="ja-JP" altLang="en-US" dirty="0"/>
          </a:p>
        </p:txBody>
      </p:sp>
      <p:sp>
        <p:nvSpPr>
          <p:cNvPr id="5" name="スライド番号プレースホルダ 4"/>
          <p:cNvSpPr>
            <a:spLocks noGrp="1"/>
          </p:cNvSpPr>
          <p:nvPr>
            <p:ph type="sldNum" sz="quarter" idx="12"/>
          </p:nvPr>
        </p:nvSpPr>
        <p:spPr/>
        <p:txBody>
          <a:bodyPr/>
          <a:lstStyle/>
          <a:p>
            <a:fld id="{6C298445-82A3-4105-A96B-F08836EED490}" type="slidenum">
              <a:rPr kumimoji="1" lang="ja-JP" altLang="en-US" smtClean="0"/>
              <a:pPr/>
              <a:t>15</a:t>
            </a:fld>
            <a:endParaRPr kumimoji="1" lang="ja-JP" altLang="en-US" dirty="0"/>
          </a:p>
        </p:txBody>
      </p:sp>
      <p:pic>
        <p:nvPicPr>
          <p:cNvPr id="6" name="Picture 6"/>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36726"/>
          <a:stretch/>
        </p:blipFill>
        <p:spPr bwMode="auto">
          <a:xfrm>
            <a:off x="755576" y="1268760"/>
            <a:ext cx="2117882" cy="54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1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20072" y="1052736"/>
            <a:ext cx="3312368" cy="2160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41294" y="3501008"/>
            <a:ext cx="3669923" cy="223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11560" y="3717032"/>
            <a:ext cx="2535858" cy="5880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52718"/>
            <a:ext cx="5791200" cy="828010"/>
          </a:xfrm>
        </p:spPr>
        <p:txBody>
          <a:bodyPr/>
          <a:lstStyle/>
          <a:p>
            <a:r>
              <a:rPr kumimoji="1" lang="ja-JP" altLang="en-US" dirty="0" smtClean="0"/>
              <a:t>駅ナカの近年の動き</a:t>
            </a:r>
            <a:endParaRPr kumimoji="1" lang="ja-JP" altLang="en-US" dirty="0"/>
          </a:p>
        </p:txBody>
      </p:sp>
      <p:sp>
        <p:nvSpPr>
          <p:cNvPr id="3" name="コンテンツ プレースホルダ 2"/>
          <p:cNvSpPr>
            <a:spLocks noGrp="1"/>
          </p:cNvSpPr>
          <p:nvPr>
            <p:ph idx="1"/>
          </p:nvPr>
        </p:nvSpPr>
        <p:spPr>
          <a:xfrm>
            <a:off x="457200" y="1052736"/>
            <a:ext cx="7715200" cy="5073427"/>
          </a:xfrm>
        </p:spPr>
        <p:txBody>
          <a:bodyPr/>
          <a:lstStyle/>
          <a:p>
            <a:endParaRPr lang="en-US" altLang="ja-JP" dirty="0"/>
          </a:p>
          <a:p>
            <a:endParaRPr kumimoji="1" lang="ja-JP" altLang="en-US" dirty="0"/>
          </a:p>
        </p:txBody>
      </p:sp>
      <p:sp>
        <p:nvSpPr>
          <p:cNvPr id="4" name="日付プレースホルダ 3"/>
          <p:cNvSpPr>
            <a:spLocks noGrp="1"/>
          </p:cNvSpPr>
          <p:nvPr>
            <p:ph type="dt" sz="half" idx="10"/>
          </p:nvPr>
        </p:nvSpPr>
        <p:spPr/>
        <p:txBody>
          <a:bodyPr/>
          <a:lstStyle/>
          <a:p>
            <a:fld id="{4ECB9822-7D27-4056-8964-23258729885F}" type="datetime1">
              <a:rPr kumimoji="1" lang="ja-JP" altLang="en-US" smtClean="0"/>
              <a:pPr/>
              <a:t>2013/9/9</a:t>
            </a:fld>
            <a:endParaRPr kumimoji="1" lang="ja-JP" altLang="en-US" dirty="0"/>
          </a:p>
        </p:txBody>
      </p:sp>
      <p:sp>
        <p:nvSpPr>
          <p:cNvPr id="5" name="スライド番号プレースホルダ 4"/>
          <p:cNvSpPr>
            <a:spLocks noGrp="1"/>
          </p:cNvSpPr>
          <p:nvPr>
            <p:ph type="sldNum" sz="quarter" idx="12"/>
          </p:nvPr>
        </p:nvSpPr>
        <p:spPr/>
        <p:txBody>
          <a:bodyPr/>
          <a:lstStyle/>
          <a:p>
            <a:fld id="{6C298445-82A3-4105-A96B-F08836EED490}" type="slidenum">
              <a:rPr kumimoji="1" lang="ja-JP" altLang="en-US" smtClean="0"/>
              <a:pPr/>
              <a:t>16</a:t>
            </a:fld>
            <a:endParaRPr kumimoji="1" lang="ja-JP" altLang="en-US" dirty="0"/>
          </a:p>
        </p:txBody>
      </p:sp>
      <p:sp>
        <p:nvSpPr>
          <p:cNvPr id="9" name="正方形/長方形 8"/>
          <p:cNvSpPr/>
          <p:nvPr/>
        </p:nvSpPr>
        <p:spPr>
          <a:xfrm>
            <a:off x="554224" y="1484784"/>
            <a:ext cx="7560840" cy="2664296"/>
          </a:xfrm>
          <a:prstGeom prst="rect">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ja-JP" altLang="en-US" sz="2400" dirty="0">
                <a:solidFill>
                  <a:schemeClr val="tx1"/>
                </a:solidFill>
              </a:rPr>
              <a:t>駅構内の商業空間「駅ナカ」に、アパレルやファッション雑貨を販売する専門店が進出している。駅ナカといえば鉄道会社が運営するコンビニや売店、食料品店が主体だったが、このところ新たな販路を開拓したい</a:t>
            </a:r>
            <a:r>
              <a:rPr lang="ja-JP" altLang="en-US" sz="2400" dirty="0">
                <a:solidFill>
                  <a:srgbClr val="0070C0"/>
                </a:solidFill>
              </a:rPr>
              <a:t>ファッション系</a:t>
            </a:r>
            <a:r>
              <a:rPr lang="ja-JP" altLang="en-US" sz="2400" dirty="0">
                <a:solidFill>
                  <a:schemeClr val="tx1"/>
                </a:solidFill>
              </a:rPr>
              <a:t>が進出</a:t>
            </a:r>
            <a:r>
              <a:rPr lang="ja-JP" altLang="en-US" sz="2400" dirty="0" smtClean="0">
                <a:solidFill>
                  <a:schemeClr val="tx1"/>
                </a:solidFill>
              </a:rPr>
              <a:t>。</a:t>
            </a:r>
            <a:endParaRPr lang="en-US" altLang="ja-JP" sz="2400" dirty="0" smtClean="0">
              <a:solidFill>
                <a:schemeClr val="tx1"/>
              </a:solidFill>
            </a:endParaRPr>
          </a:p>
          <a:p>
            <a:pPr algn="just"/>
            <a:endParaRPr lang="ja-JP" altLang="en-US" sz="900" dirty="0">
              <a:solidFill>
                <a:schemeClr val="tx1"/>
              </a:solidFill>
            </a:endParaRPr>
          </a:p>
          <a:p>
            <a:pPr algn="just"/>
            <a:r>
              <a:rPr lang="en-US" altLang="ja-JP" sz="1200" dirty="0">
                <a:solidFill>
                  <a:schemeClr val="tx1"/>
                </a:solidFill>
              </a:rPr>
              <a:t>MSN</a:t>
            </a:r>
            <a:r>
              <a:rPr lang="ja-JP" altLang="en-US" sz="1200" dirty="0">
                <a:solidFill>
                  <a:schemeClr val="tx1"/>
                </a:solidFill>
              </a:rPr>
              <a:t>産経ニュース　</a:t>
            </a:r>
            <a:r>
              <a:rPr lang="en-US" altLang="ja-JP" sz="1200" dirty="0">
                <a:solidFill>
                  <a:schemeClr val="tx1"/>
                </a:solidFill>
              </a:rPr>
              <a:t>http://sankei.jp.msn.com/west/west_economy/news/130804/wec13080407010000-n1.htm</a:t>
            </a:r>
          </a:p>
        </p:txBody>
      </p:sp>
    </p:spTree>
    <p:extLst>
      <p:ext uri="{BB962C8B-B14F-4D97-AF65-F5344CB8AC3E}">
        <p14:creationId xmlns:p14="http://schemas.microsoft.com/office/powerpoint/2010/main" val="20534161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52718"/>
            <a:ext cx="5791200" cy="756002"/>
          </a:xfrm>
        </p:spPr>
        <p:txBody>
          <a:bodyPr/>
          <a:lstStyle/>
          <a:p>
            <a:r>
              <a:rPr kumimoji="1" lang="en-US" altLang="ja-JP" dirty="0" smtClean="0"/>
              <a:t> </a:t>
            </a:r>
            <a:endParaRPr kumimoji="1" lang="ja-JP" altLang="en-US" dirty="0"/>
          </a:p>
        </p:txBody>
      </p:sp>
      <p:sp>
        <p:nvSpPr>
          <p:cNvPr id="3" name="コンテンツ プレースホルダー 2"/>
          <p:cNvSpPr>
            <a:spLocks noGrp="1"/>
          </p:cNvSpPr>
          <p:nvPr>
            <p:ph idx="1"/>
          </p:nvPr>
        </p:nvSpPr>
        <p:spPr>
          <a:xfrm>
            <a:off x="457200" y="908720"/>
            <a:ext cx="7620000" cy="5400600"/>
          </a:xfrm>
        </p:spPr>
        <p:txBody>
          <a:bodyPr>
            <a:normAutofit/>
          </a:bodyPr>
          <a:lstStyle/>
          <a:p>
            <a:endParaRPr lang="en-US" altLang="ja-JP" dirty="0"/>
          </a:p>
          <a:p>
            <a:endParaRPr kumimoji="1" lang="en-US" altLang="ja-JP" dirty="0" smtClean="0"/>
          </a:p>
          <a:p>
            <a:endParaRPr lang="en-US" altLang="ja-JP" dirty="0"/>
          </a:p>
          <a:p>
            <a:endParaRPr kumimoji="1" lang="en-US" altLang="ja-JP" dirty="0" smtClean="0"/>
          </a:p>
          <a:p>
            <a:r>
              <a:rPr kumimoji="1" lang="ja-JP" altLang="en-US" sz="2400" dirty="0" smtClean="0"/>
              <a:t>駅は、</a:t>
            </a:r>
            <a:r>
              <a:rPr kumimoji="1" lang="ja-JP" altLang="en-US" sz="2400" u="sng" dirty="0" smtClean="0"/>
              <a:t>衝動的な消費、非計画な消費が行われる場</a:t>
            </a:r>
            <a:r>
              <a:rPr kumimoji="1" lang="ja-JP" altLang="en-US" sz="2400" dirty="0" smtClean="0"/>
              <a:t>である</a:t>
            </a:r>
            <a:endParaRPr kumimoji="1" lang="en-US" altLang="ja-JP" sz="2400" dirty="0" smtClean="0"/>
          </a:p>
          <a:p>
            <a:r>
              <a:rPr lang="ja-JP" altLang="en-US" sz="2400" dirty="0" smtClean="0"/>
              <a:t>しかし</a:t>
            </a:r>
            <a:r>
              <a:rPr lang="en-US" altLang="ja-JP" sz="2400" dirty="0"/>
              <a:t>…</a:t>
            </a:r>
            <a:endParaRPr lang="en-US" altLang="ja-JP" sz="2400" dirty="0" smtClean="0"/>
          </a:p>
          <a:p>
            <a:r>
              <a:rPr kumimoji="1" lang="ja-JP" altLang="en-US" sz="2400" dirty="0" smtClean="0">
                <a:solidFill>
                  <a:srgbClr val="00B050"/>
                </a:solidFill>
              </a:rPr>
              <a:t>比較的、非計画購買が行われにくいとされる買回り品を</a:t>
            </a:r>
            <a:endParaRPr kumimoji="1" lang="en-US" altLang="ja-JP" sz="2400" dirty="0" smtClean="0">
              <a:solidFill>
                <a:srgbClr val="00B050"/>
              </a:solidFill>
            </a:endParaRPr>
          </a:p>
          <a:p>
            <a:r>
              <a:rPr lang="ja-JP" altLang="en-US" sz="2400" dirty="0">
                <a:solidFill>
                  <a:srgbClr val="00B050"/>
                </a:solidFill>
              </a:rPr>
              <a:t>扱う</a:t>
            </a:r>
            <a:r>
              <a:rPr kumimoji="1" lang="ja-JP" altLang="en-US" sz="2400" dirty="0" smtClean="0">
                <a:solidFill>
                  <a:srgbClr val="00B050"/>
                </a:solidFill>
              </a:rPr>
              <a:t>ブランドの</a:t>
            </a:r>
            <a:r>
              <a:rPr lang="ja-JP" altLang="en-US" sz="2400" dirty="0" smtClean="0">
                <a:solidFill>
                  <a:srgbClr val="00B050"/>
                </a:solidFill>
              </a:rPr>
              <a:t>進出が目立っている</a:t>
            </a:r>
            <a:endParaRPr lang="en-US" altLang="ja-JP" sz="2400" dirty="0" smtClean="0">
              <a:solidFill>
                <a:srgbClr val="00B050"/>
              </a:solidFill>
            </a:endParaRPr>
          </a:p>
          <a:p>
            <a:endParaRPr kumimoji="1" lang="en-US" altLang="ja-JP" sz="2400" dirty="0" smtClean="0"/>
          </a:p>
        </p:txBody>
      </p:sp>
      <p:sp>
        <p:nvSpPr>
          <p:cNvPr id="4" name="日付プレースホルダー 3"/>
          <p:cNvSpPr>
            <a:spLocks noGrp="1"/>
          </p:cNvSpPr>
          <p:nvPr>
            <p:ph type="dt" sz="half" idx="10"/>
          </p:nvPr>
        </p:nvSpPr>
        <p:spPr/>
        <p:txBody>
          <a:bodyPr/>
          <a:lstStyle/>
          <a:p>
            <a:fld id="{4ECB9822-7D27-4056-8964-23258729885F}" type="datetime1">
              <a:rPr kumimoji="1" lang="ja-JP" altLang="en-US" smtClean="0"/>
              <a:pPr/>
              <a:t>2013/9/9</a:t>
            </a:fld>
            <a:endParaRPr kumimoji="1" lang="ja-JP" altLang="en-US" dirty="0"/>
          </a:p>
        </p:txBody>
      </p:sp>
      <p:sp>
        <p:nvSpPr>
          <p:cNvPr id="5" name="スライド番号プレースホルダー 4"/>
          <p:cNvSpPr>
            <a:spLocks noGrp="1"/>
          </p:cNvSpPr>
          <p:nvPr>
            <p:ph type="sldNum" sz="quarter" idx="12"/>
          </p:nvPr>
        </p:nvSpPr>
        <p:spPr/>
        <p:txBody>
          <a:bodyPr/>
          <a:lstStyle/>
          <a:p>
            <a:fld id="{6C298445-82A3-4105-A96B-F08836EED490}" type="slidenum">
              <a:rPr kumimoji="1" lang="ja-JP" altLang="en-US" smtClean="0"/>
              <a:pPr/>
              <a:t>17</a:t>
            </a:fld>
            <a:endParaRPr kumimoji="1" lang="ja-JP" altLang="en-US" dirty="0"/>
          </a:p>
        </p:txBody>
      </p:sp>
      <p:sp>
        <p:nvSpPr>
          <p:cNvPr id="7" name="角丸四角形 6"/>
          <p:cNvSpPr/>
          <p:nvPr/>
        </p:nvSpPr>
        <p:spPr>
          <a:xfrm>
            <a:off x="560140" y="260648"/>
            <a:ext cx="3528392" cy="2304256"/>
          </a:xfrm>
          <a:prstGeom prst="roundRect">
            <a:avLst/>
          </a:prstGeom>
          <a:solidFill>
            <a:srgbClr val="AFDC7E"/>
          </a:solidFill>
          <a:ln>
            <a:solidFill>
              <a:srgbClr val="AFDC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smtClean="0">
                <a:solidFill>
                  <a:srgbClr val="21036D"/>
                </a:solidFill>
                <a:latin typeface="HGP創英角ｺﾞｼｯｸUB" pitchFamily="50" charset="-128"/>
                <a:ea typeface="HGP創英角ｺﾞｼｯｸUB" pitchFamily="50" charset="-128"/>
              </a:rPr>
              <a:t>従来</a:t>
            </a:r>
            <a:endParaRPr lang="en-US" altLang="ja-JP" sz="2800" dirty="0" smtClean="0">
              <a:solidFill>
                <a:srgbClr val="21036D"/>
              </a:solidFill>
              <a:latin typeface="HGP創英角ｺﾞｼｯｸUB" pitchFamily="50" charset="-128"/>
              <a:ea typeface="HGP創英角ｺﾞｼｯｸUB" pitchFamily="50" charset="-128"/>
            </a:endParaRPr>
          </a:p>
          <a:p>
            <a:pPr algn="ctr"/>
            <a:endParaRPr lang="en-US" altLang="ja-JP" dirty="0">
              <a:solidFill>
                <a:schemeClr val="accent3">
                  <a:lumMod val="50000"/>
                </a:schemeClr>
              </a:solidFill>
            </a:endParaRPr>
          </a:p>
          <a:p>
            <a:pPr algn="ctr"/>
            <a:r>
              <a:rPr lang="ja-JP" altLang="en-US" sz="2800" dirty="0" smtClean="0">
                <a:solidFill>
                  <a:schemeClr val="accent3">
                    <a:lumMod val="50000"/>
                  </a:schemeClr>
                </a:solidFill>
              </a:rPr>
              <a:t>食品</a:t>
            </a:r>
            <a:r>
              <a:rPr lang="ja-JP" altLang="en-US" sz="2800" dirty="0">
                <a:solidFill>
                  <a:schemeClr val="accent3">
                    <a:lumMod val="50000"/>
                  </a:schemeClr>
                </a:solidFill>
              </a:rPr>
              <a:t>、日</a:t>
            </a:r>
            <a:r>
              <a:rPr lang="ja-JP" altLang="en-US" sz="2800" dirty="0" smtClean="0">
                <a:solidFill>
                  <a:schemeClr val="accent3">
                    <a:lumMod val="50000"/>
                  </a:schemeClr>
                </a:solidFill>
              </a:rPr>
              <a:t>用品</a:t>
            </a:r>
            <a:endParaRPr lang="en-US" altLang="ja-JP" sz="2800" dirty="0" smtClean="0">
              <a:solidFill>
                <a:schemeClr val="accent3">
                  <a:lumMod val="50000"/>
                </a:schemeClr>
              </a:solidFill>
            </a:endParaRPr>
          </a:p>
          <a:p>
            <a:pPr algn="ctr"/>
            <a:endParaRPr lang="en-US" altLang="ja-JP" sz="2800" dirty="0" smtClean="0">
              <a:solidFill>
                <a:schemeClr val="accent3">
                  <a:lumMod val="50000"/>
                </a:schemeClr>
              </a:solidFill>
            </a:endParaRPr>
          </a:p>
          <a:p>
            <a:pPr algn="ctr"/>
            <a:endParaRPr lang="en-US" altLang="ja-JP" sz="2800" dirty="0">
              <a:solidFill>
                <a:schemeClr val="accent3">
                  <a:lumMod val="50000"/>
                </a:schemeClr>
              </a:solidFill>
            </a:endParaRPr>
          </a:p>
        </p:txBody>
      </p:sp>
      <p:sp>
        <p:nvSpPr>
          <p:cNvPr id="8" name="角丸四角形 7"/>
          <p:cNvSpPr/>
          <p:nvPr/>
        </p:nvSpPr>
        <p:spPr>
          <a:xfrm>
            <a:off x="4355976" y="260648"/>
            <a:ext cx="3744416" cy="2304256"/>
          </a:xfrm>
          <a:prstGeom prst="roundRect">
            <a:avLst/>
          </a:prstGeom>
          <a:solidFill>
            <a:srgbClr val="FFFF99"/>
          </a:solidFill>
          <a:ln>
            <a:solidFill>
              <a:srgbClr val="FF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smtClean="0">
                <a:solidFill>
                  <a:schemeClr val="accent3">
                    <a:lumMod val="50000"/>
                  </a:schemeClr>
                </a:solidFill>
                <a:latin typeface="HGP創英角ｺﾞｼｯｸUB" pitchFamily="50" charset="-128"/>
                <a:ea typeface="HGP創英角ｺﾞｼｯｸUB" pitchFamily="50" charset="-128"/>
              </a:rPr>
              <a:t>現在</a:t>
            </a:r>
            <a:endParaRPr lang="en-US" altLang="ja-JP" sz="2800" dirty="0" smtClean="0">
              <a:solidFill>
                <a:schemeClr val="accent3">
                  <a:lumMod val="50000"/>
                </a:schemeClr>
              </a:solidFill>
              <a:latin typeface="HGP創英角ｺﾞｼｯｸUB" pitchFamily="50" charset="-128"/>
              <a:ea typeface="HGP創英角ｺﾞｼｯｸUB" pitchFamily="50" charset="-128"/>
            </a:endParaRPr>
          </a:p>
          <a:p>
            <a:pPr algn="ctr"/>
            <a:endParaRPr lang="en-US" altLang="ja-JP" dirty="0" smtClean="0">
              <a:solidFill>
                <a:schemeClr val="accent3">
                  <a:lumMod val="50000"/>
                </a:schemeClr>
              </a:solidFill>
            </a:endParaRPr>
          </a:p>
          <a:p>
            <a:pPr algn="ctr"/>
            <a:r>
              <a:rPr lang="ja-JP" altLang="en-US" sz="2800" dirty="0" smtClean="0">
                <a:solidFill>
                  <a:schemeClr val="accent3">
                    <a:lumMod val="50000"/>
                  </a:schemeClr>
                </a:solidFill>
              </a:rPr>
              <a:t>食品</a:t>
            </a:r>
            <a:r>
              <a:rPr lang="ja-JP" altLang="en-US" sz="2800" dirty="0">
                <a:solidFill>
                  <a:schemeClr val="accent3">
                    <a:lumMod val="50000"/>
                  </a:schemeClr>
                </a:solidFill>
              </a:rPr>
              <a:t>、日</a:t>
            </a:r>
            <a:r>
              <a:rPr lang="ja-JP" altLang="en-US" sz="2800" dirty="0" smtClean="0">
                <a:solidFill>
                  <a:schemeClr val="accent3">
                    <a:lumMod val="50000"/>
                  </a:schemeClr>
                </a:solidFill>
              </a:rPr>
              <a:t>用品</a:t>
            </a:r>
            <a:endParaRPr lang="en-US" altLang="ja-JP" sz="2800" dirty="0" smtClean="0">
              <a:solidFill>
                <a:schemeClr val="accent3">
                  <a:lumMod val="50000"/>
                </a:schemeClr>
              </a:solidFill>
            </a:endParaRPr>
          </a:p>
          <a:p>
            <a:pPr algn="ctr"/>
            <a:r>
              <a:rPr lang="ja-JP" altLang="en-US" sz="2800" dirty="0" smtClean="0">
                <a:solidFill>
                  <a:schemeClr val="accent3">
                    <a:lumMod val="50000"/>
                  </a:schemeClr>
                </a:solidFill>
              </a:rPr>
              <a:t>＋</a:t>
            </a:r>
            <a:endParaRPr lang="en-US" altLang="ja-JP" sz="2800" dirty="0" smtClean="0">
              <a:solidFill>
                <a:schemeClr val="accent3">
                  <a:lumMod val="50000"/>
                </a:schemeClr>
              </a:solidFill>
            </a:endParaRPr>
          </a:p>
          <a:p>
            <a:pPr algn="ctr"/>
            <a:r>
              <a:rPr lang="ja-JP" altLang="en-US" sz="3200" dirty="0" smtClean="0">
                <a:solidFill>
                  <a:srgbClr val="FF0000"/>
                </a:solidFill>
              </a:rPr>
              <a:t>服飾</a:t>
            </a:r>
            <a:r>
              <a:rPr lang="ja-JP" altLang="en-US" sz="3200" dirty="0">
                <a:solidFill>
                  <a:srgbClr val="FF0000"/>
                </a:solidFill>
              </a:rPr>
              <a:t>・</a:t>
            </a:r>
            <a:r>
              <a:rPr lang="ja-JP" altLang="en-US" sz="3200" dirty="0" smtClean="0">
                <a:solidFill>
                  <a:srgbClr val="FF0000"/>
                </a:solidFill>
              </a:rPr>
              <a:t>雑貨</a:t>
            </a:r>
            <a:r>
              <a:rPr lang="ja-JP" altLang="en-US" sz="3200" dirty="0">
                <a:solidFill>
                  <a:srgbClr val="FF0000"/>
                </a:solidFill>
              </a:rPr>
              <a:t>・</a:t>
            </a:r>
            <a:r>
              <a:rPr lang="ja-JP" altLang="en-US" sz="3200" dirty="0" smtClean="0">
                <a:solidFill>
                  <a:srgbClr val="FF0000"/>
                </a:solidFill>
              </a:rPr>
              <a:t>薬</a:t>
            </a:r>
            <a:r>
              <a:rPr lang="ja-JP" altLang="en-US" sz="3200" dirty="0">
                <a:solidFill>
                  <a:srgbClr val="FF0000"/>
                </a:solidFill>
              </a:rPr>
              <a:t>など</a:t>
            </a:r>
          </a:p>
        </p:txBody>
      </p:sp>
      <p:sp>
        <p:nvSpPr>
          <p:cNvPr id="6" name="下矢印 5"/>
          <p:cNvSpPr/>
          <p:nvPr/>
        </p:nvSpPr>
        <p:spPr>
          <a:xfrm>
            <a:off x="2843808" y="4733903"/>
            <a:ext cx="2592288" cy="539445"/>
          </a:xfrm>
          <a:prstGeom prst="downArrow">
            <a:avLst/>
          </a:prstGeom>
          <a:solidFill>
            <a:srgbClr val="FFFF00"/>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9" name="額縁 8"/>
          <p:cNvSpPr/>
          <p:nvPr/>
        </p:nvSpPr>
        <p:spPr>
          <a:xfrm>
            <a:off x="683568" y="5456584"/>
            <a:ext cx="6912768" cy="648072"/>
          </a:xfrm>
          <a:prstGeom prst="bevel">
            <a:avLst/>
          </a:prstGeom>
          <a:solidFill>
            <a:srgbClr val="FED2E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rgbClr val="7030A0"/>
                </a:solidFill>
              </a:rPr>
              <a:t>駅ナカのアパレルブランドに焦点を当てる</a:t>
            </a:r>
          </a:p>
        </p:txBody>
      </p:sp>
      <p:pic>
        <p:nvPicPr>
          <p:cNvPr id="15" name="Picture 3" descr="C:\Program Files\Microsoft Office\MEDIA\CAGCAT10\j0298653.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93854" y="4396794"/>
            <a:ext cx="1781251" cy="10597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98702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508104" y="548680"/>
            <a:ext cx="2123728" cy="636876"/>
          </a:xfrm>
        </p:spPr>
        <p:txBody>
          <a:bodyPr>
            <a:normAutofit fontScale="90000"/>
          </a:bodyPr>
          <a:lstStyle/>
          <a:p>
            <a:r>
              <a:rPr kumimoji="1" lang="ja-JP" altLang="en-US" dirty="0" smtClean="0"/>
              <a:t>　</a:t>
            </a:r>
            <a:r>
              <a:rPr kumimoji="1" lang="en-US" altLang="ja-JP" dirty="0" smtClean="0"/>
              <a:t/>
            </a:r>
            <a:br>
              <a:rPr kumimoji="1" lang="en-US" altLang="ja-JP" dirty="0" smtClean="0"/>
            </a:br>
            <a:r>
              <a:rPr kumimoji="1" lang="ja-JP" altLang="en-US" dirty="0" smtClean="0"/>
              <a:t>　</a:t>
            </a:r>
            <a:endParaRPr kumimoji="1" lang="ja-JP" altLang="en-US" dirty="0"/>
          </a:p>
        </p:txBody>
      </p:sp>
      <p:sp>
        <p:nvSpPr>
          <p:cNvPr id="3" name="コンテンツ プレースホルダー 2"/>
          <p:cNvSpPr>
            <a:spLocks noGrp="1"/>
          </p:cNvSpPr>
          <p:nvPr>
            <p:ph idx="1"/>
          </p:nvPr>
        </p:nvSpPr>
        <p:spPr>
          <a:xfrm>
            <a:off x="331192" y="1268760"/>
            <a:ext cx="8489279" cy="5256584"/>
          </a:xfrm>
        </p:spPr>
        <p:txBody>
          <a:bodyPr>
            <a:normAutofit fontScale="62500" lnSpcReduction="20000"/>
          </a:bodyPr>
          <a:lstStyle/>
          <a:p>
            <a:r>
              <a:rPr kumimoji="1" lang="ja-JP" altLang="en-US" sz="2500" dirty="0" smtClean="0"/>
              <a:t>（大宮）　　　　　　　　　　　　　　　　　　　（品川）　　　　　　　　　　　　　　</a:t>
            </a:r>
            <a:endParaRPr kumimoji="1" lang="en-US" altLang="ja-JP" sz="2500" dirty="0" smtClean="0"/>
          </a:p>
          <a:p>
            <a:r>
              <a:rPr lang="ja-JP" altLang="en-US" sz="2500" dirty="0" smtClean="0"/>
              <a:t>アーバンリサーチメイクストア　　　　　</a:t>
            </a:r>
            <a:r>
              <a:rPr lang="en-US" altLang="ja-JP" sz="2500" dirty="0" smtClean="0"/>
              <a:t>Smith</a:t>
            </a:r>
          </a:p>
          <a:p>
            <a:r>
              <a:rPr lang="en-US" altLang="ja-JP" sz="2500" dirty="0" smtClean="0"/>
              <a:t>AGILITY                                          GENERAL STORE</a:t>
            </a:r>
          </a:p>
          <a:p>
            <a:r>
              <a:rPr kumimoji="1" lang="en-US" altLang="ja-JP" sz="2500" dirty="0" err="1" smtClean="0"/>
              <a:t>FuKuSuKe</a:t>
            </a:r>
            <a:r>
              <a:rPr kumimoji="1" lang="en-US" altLang="ja-JP" sz="2500" dirty="0" smtClean="0"/>
              <a:t> transit                          </a:t>
            </a:r>
            <a:r>
              <a:rPr kumimoji="1" lang="ja-JP" altLang="en-US" sz="2500" dirty="0" smtClean="0"/>
              <a:t>ディーブロス</a:t>
            </a:r>
            <a:endParaRPr kumimoji="1" lang="en-US" altLang="ja-JP" sz="2500" dirty="0" smtClean="0"/>
          </a:p>
          <a:p>
            <a:r>
              <a:rPr lang="ja-JP" altLang="en-US" sz="2500" dirty="0" smtClean="0"/>
              <a:t>キャミート</a:t>
            </a:r>
            <a:endParaRPr lang="en-US" altLang="ja-JP" sz="2500" dirty="0" smtClean="0"/>
          </a:p>
          <a:p>
            <a:r>
              <a:rPr kumimoji="1" lang="en-US" altLang="ja-JP" sz="2500" dirty="0" smtClean="0"/>
              <a:t>Chocoholic by swimmer</a:t>
            </a:r>
            <a:r>
              <a:rPr kumimoji="1" lang="ja-JP" altLang="en-US" sz="2500" dirty="0" smtClean="0"/>
              <a:t>　　　　　　（上野）</a:t>
            </a:r>
            <a:endParaRPr kumimoji="1" lang="en-US" altLang="ja-JP" sz="2500" dirty="0" smtClean="0"/>
          </a:p>
          <a:p>
            <a:r>
              <a:rPr lang="ja-JP" altLang="en-US" sz="2500" dirty="0" smtClean="0"/>
              <a:t>アメリカンファーマシー　　　　　　　　　 </a:t>
            </a:r>
            <a:r>
              <a:rPr lang="en-US" altLang="ja-JP" sz="2500" dirty="0" smtClean="0"/>
              <a:t>Plame </a:t>
            </a:r>
            <a:r>
              <a:rPr lang="en-US" altLang="ja-JP" sz="2500" dirty="0" err="1" smtClean="0"/>
              <a:t>Collome</a:t>
            </a:r>
            <a:r>
              <a:rPr lang="en-US" altLang="ja-JP" sz="2500" dirty="0" smtClean="0"/>
              <a:t> </a:t>
            </a:r>
          </a:p>
          <a:p>
            <a:r>
              <a:rPr lang="en-US" altLang="ja-JP" sz="2500" dirty="0"/>
              <a:t>e</a:t>
            </a:r>
            <a:r>
              <a:rPr kumimoji="1" lang="en-US" altLang="ja-JP" sz="2500" dirty="0" smtClean="0"/>
              <a:t>ar                                                   SCOTCH GRAIN</a:t>
            </a:r>
          </a:p>
          <a:p>
            <a:r>
              <a:rPr lang="en-US" altLang="ja-JP" sz="2500" dirty="0" smtClean="0"/>
              <a:t>Smith                                               </a:t>
            </a:r>
            <a:r>
              <a:rPr lang="en-US" altLang="ja-JP" sz="2500" dirty="0" err="1" smtClean="0"/>
              <a:t>mikoa</a:t>
            </a:r>
            <a:r>
              <a:rPr lang="en-US" altLang="ja-JP" sz="2500" dirty="0" smtClean="0"/>
              <a:t> LOWRYS FARM</a:t>
            </a:r>
          </a:p>
          <a:p>
            <a:r>
              <a:rPr kumimoji="1" lang="en-US" altLang="ja-JP" sz="2500" dirty="0" smtClean="0"/>
              <a:t>JINS                                                 UNIQLO</a:t>
            </a:r>
          </a:p>
          <a:p>
            <a:r>
              <a:rPr lang="ja-JP" altLang="en-US" sz="2500" dirty="0"/>
              <a:t>濱</a:t>
            </a:r>
            <a:r>
              <a:rPr lang="ja-JP" altLang="en-US" sz="2500" dirty="0" smtClean="0"/>
              <a:t>文様                                              </a:t>
            </a:r>
            <a:r>
              <a:rPr lang="en-US" altLang="ja-JP" sz="2500" dirty="0" smtClean="0"/>
              <a:t>Flower Jelly</a:t>
            </a:r>
          </a:p>
          <a:p>
            <a:r>
              <a:rPr lang="en-US" altLang="ja-JP" sz="2500" dirty="0"/>
              <a:t> </a:t>
            </a:r>
            <a:r>
              <a:rPr lang="en-US" altLang="ja-JP" sz="2500" dirty="0" smtClean="0"/>
              <a:t>                                                        </a:t>
            </a:r>
            <a:r>
              <a:rPr lang="ja-JP" altLang="en-US" sz="2500" dirty="0" smtClean="0"/>
              <a:t>遊中川</a:t>
            </a:r>
            <a:endParaRPr lang="en-US" altLang="ja-JP" sz="2500" dirty="0" smtClean="0"/>
          </a:p>
          <a:p>
            <a:r>
              <a:rPr lang="ja-JP" altLang="en-US" sz="2500" dirty="0"/>
              <a:t>　</a:t>
            </a:r>
            <a:r>
              <a:rPr lang="ja-JP" altLang="en-US" sz="2500" dirty="0" smtClean="0"/>
              <a:t>　　　　　　　　　　　　　　　　　　　　　　　</a:t>
            </a:r>
            <a:r>
              <a:rPr lang="en-US" altLang="ja-JP" sz="2500" dirty="0" err="1" smtClean="0"/>
              <a:t>rezept</a:t>
            </a:r>
            <a:r>
              <a:rPr lang="en-US" altLang="ja-JP" sz="2500" dirty="0" smtClean="0"/>
              <a:t> </a:t>
            </a:r>
            <a:r>
              <a:rPr lang="en-US" altLang="ja-JP" sz="2500" dirty="0" err="1" smtClean="0"/>
              <a:t>design&amp;store</a:t>
            </a:r>
            <a:endParaRPr lang="en-US" altLang="ja-JP" sz="2500" dirty="0" smtClean="0"/>
          </a:p>
          <a:p>
            <a:r>
              <a:rPr lang="en-US" altLang="ja-JP" sz="2500" dirty="0" smtClean="0"/>
              <a:t>(</a:t>
            </a:r>
            <a:r>
              <a:rPr lang="ja-JP" altLang="en-US" sz="2500" dirty="0" smtClean="0"/>
              <a:t>日暮里</a:t>
            </a:r>
            <a:r>
              <a:rPr lang="en-US" altLang="ja-JP" sz="2500" dirty="0" smtClean="0"/>
              <a:t>)</a:t>
            </a:r>
          </a:p>
          <a:p>
            <a:r>
              <a:rPr lang="ja-JP" altLang="en-US" sz="2500" dirty="0"/>
              <a:t>濱</a:t>
            </a:r>
            <a:r>
              <a:rPr lang="ja-JP" altLang="en-US" sz="2500" dirty="0" smtClean="0"/>
              <a:t>文様</a:t>
            </a:r>
            <a:r>
              <a:rPr kumimoji="1" lang="en-US" altLang="ja-JP" sz="2500" dirty="0" smtClean="0"/>
              <a:t>              </a:t>
            </a:r>
          </a:p>
          <a:p>
            <a:r>
              <a:rPr kumimoji="1" lang="en-US" altLang="ja-JP" dirty="0" smtClean="0"/>
              <a:t>    </a:t>
            </a:r>
            <a:endParaRPr kumimoji="1" lang="ja-JP" altLang="en-US" dirty="0"/>
          </a:p>
        </p:txBody>
      </p:sp>
      <p:sp>
        <p:nvSpPr>
          <p:cNvPr id="4" name="日付プレースホルダー 3"/>
          <p:cNvSpPr>
            <a:spLocks noGrp="1"/>
          </p:cNvSpPr>
          <p:nvPr>
            <p:ph type="dt" sz="half" idx="10"/>
          </p:nvPr>
        </p:nvSpPr>
        <p:spPr/>
        <p:txBody>
          <a:bodyPr/>
          <a:lstStyle/>
          <a:p>
            <a:fld id="{4ECB9822-7D27-4056-8964-23258729885F}" type="datetime1">
              <a:rPr kumimoji="1" lang="ja-JP" altLang="en-US" smtClean="0"/>
              <a:pPr/>
              <a:t>2013/9/9</a:t>
            </a:fld>
            <a:endParaRPr kumimoji="1" lang="ja-JP" altLang="en-US"/>
          </a:p>
        </p:txBody>
      </p:sp>
      <p:sp>
        <p:nvSpPr>
          <p:cNvPr id="5" name="スライド番号プレースホルダー 4"/>
          <p:cNvSpPr>
            <a:spLocks noGrp="1"/>
          </p:cNvSpPr>
          <p:nvPr>
            <p:ph type="sldNum" sz="quarter" idx="12"/>
          </p:nvPr>
        </p:nvSpPr>
        <p:spPr/>
        <p:txBody>
          <a:bodyPr/>
          <a:lstStyle/>
          <a:p>
            <a:fld id="{6C298445-82A3-4105-A96B-F08836EED490}" type="slidenum">
              <a:rPr kumimoji="1" lang="ja-JP" altLang="en-US" smtClean="0"/>
              <a:pPr/>
              <a:t>18</a:t>
            </a:fld>
            <a:endParaRPr kumimoji="1" lang="ja-JP" altLang="en-US"/>
          </a:p>
        </p:txBody>
      </p:sp>
      <p:pic>
        <p:nvPicPr>
          <p:cNvPr id="6" name="Picture 8"/>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9192" t="31116" r="6780" b="36323"/>
          <a:stretch/>
        </p:blipFill>
        <p:spPr bwMode="auto">
          <a:xfrm>
            <a:off x="323528" y="404664"/>
            <a:ext cx="2450123" cy="5335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577540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 </a:t>
            </a:r>
            <a:endParaRPr kumimoji="1" lang="ja-JP" altLang="en-US" dirty="0"/>
          </a:p>
        </p:txBody>
      </p:sp>
      <p:sp>
        <p:nvSpPr>
          <p:cNvPr id="3" name="コンテンツ プレースホルダー 2"/>
          <p:cNvSpPr>
            <a:spLocks noGrp="1"/>
          </p:cNvSpPr>
          <p:nvPr>
            <p:ph idx="1"/>
          </p:nvPr>
        </p:nvSpPr>
        <p:spPr/>
        <p:txBody>
          <a:bodyPr>
            <a:normAutofit/>
          </a:bodyPr>
          <a:lstStyle/>
          <a:p>
            <a:r>
              <a:rPr kumimoji="1" lang="ja-JP" altLang="en-US" sz="1600" dirty="0" smtClean="0"/>
              <a:t>（東京）　　　　　　　　　　　　　　　　　　　　（赤羽）</a:t>
            </a:r>
            <a:endParaRPr kumimoji="1" lang="en-US" altLang="ja-JP" sz="1600" dirty="0" smtClean="0"/>
          </a:p>
          <a:p>
            <a:r>
              <a:rPr lang="en-US" altLang="ja-JP" sz="1600" dirty="0" smtClean="0"/>
              <a:t>Steteco.com TOKYO LABO</a:t>
            </a:r>
            <a:r>
              <a:rPr lang="ja-JP" altLang="en-US" sz="1600" dirty="0" smtClean="0"/>
              <a:t>　　　　　　</a:t>
            </a:r>
            <a:r>
              <a:rPr lang="en-US" altLang="ja-JP" sz="1600" dirty="0" err="1" smtClean="0"/>
              <a:t>Millefiori</a:t>
            </a:r>
            <a:endParaRPr lang="en-US" altLang="ja-JP" sz="1600" dirty="0"/>
          </a:p>
          <a:p>
            <a:r>
              <a:rPr kumimoji="1" lang="en-US" altLang="ja-JP" sz="1600" dirty="0" smtClean="0"/>
              <a:t>Biscotti</a:t>
            </a:r>
            <a:r>
              <a:rPr kumimoji="1" lang="ja-JP" altLang="en-US" sz="1600" dirty="0" smtClean="0"/>
              <a:t>　</a:t>
            </a:r>
            <a:r>
              <a:rPr kumimoji="1" lang="en-US" altLang="ja-JP" sz="1600" dirty="0" smtClean="0"/>
              <a:t>TOKYO DESIGN                  </a:t>
            </a:r>
            <a:r>
              <a:rPr kumimoji="1" lang="en-US" altLang="ja-JP" sz="1600" dirty="0" err="1" smtClean="0"/>
              <a:t>Mostri</a:t>
            </a:r>
            <a:endParaRPr kumimoji="1" lang="en-US" altLang="ja-JP" sz="1600" dirty="0" smtClean="0"/>
          </a:p>
          <a:p>
            <a:r>
              <a:rPr lang="en-US" altLang="ja-JP" sz="1600" dirty="0" err="1" smtClean="0"/>
              <a:t>Nicolina</a:t>
            </a:r>
            <a:r>
              <a:rPr lang="en-US" altLang="ja-JP" sz="1600" dirty="0" smtClean="0"/>
              <a:t>                                               LAURA ASHLEY&amp;ACCESSORIES</a:t>
            </a:r>
          </a:p>
          <a:p>
            <a:r>
              <a:rPr lang="ja-JP" altLang="en-US" sz="1600" dirty="0" smtClean="0"/>
              <a:t>濱文様                                                  </a:t>
            </a:r>
            <a:r>
              <a:rPr lang="en-US" altLang="ja-JP" sz="1600" dirty="0" err="1" smtClean="0"/>
              <a:t>mikoa</a:t>
            </a:r>
            <a:r>
              <a:rPr lang="en-US" altLang="ja-JP" sz="1600" dirty="0" smtClean="0"/>
              <a:t> LOWRYS FARM</a:t>
            </a:r>
          </a:p>
          <a:p>
            <a:r>
              <a:rPr kumimoji="1" lang="ja-JP" altLang="en-US" sz="1600" dirty="0" smtClean="0"/>
              <a:t>日本市                                                  </a:t>
            </a:r>
            <a:r>
              <a:rPr kumimoji="1" lang="en-US" altLang="ja-JP" sz="1600" dirty="0" err="1" smtClean="0"/>
              <a:t>GreenDeli</a:t>
            </a:r>
            <a:endParaRPr kumimoji="1" lang="ja-JP" altLang="en-US" sz="1600" dirty="0"/>
          </a:p>
        </p:txBody>
      </p:sp>
      <p:sp>
        <p:nvSpPr>
          <p:cNvPr id="4" name="日付プレースホルダー 3"/>
          <p:cNvSpPr>
            <a:spLocks noGrp="1"/>
          </p:cNvSpPr>
          <p:nvPr>
            <p:ph type="dt" sz="half" idx="10"/>
          </p:nvPr>
        </p:nvSpPr>
        <p:spPr/>
        <p:txBody>
          <a:bodyPr/>
          <a:lstStyle/>
          <a:p>
            <a:fld id="{4ECB9822-7D27-4056-8964-23258729885F}" type="datetime1">
              <a:rPr kumimoji="1" lang="ja-JP" altLang="en-US" smtClean="0"/>
              <a:pPr/>
              <a:t>2013/9/9</a:t>
            </a:fld>
            <a:endParaRPr kumimoji="1" lang="ja-JP" altLang="en-US"/>
          </a:p>
        </p:txBody>
      </p:sp>
      <p:sp>
        <p:nvSpPr>
          <p:cNvPr id="5" name="スライド番号プレースホルダー 4"/>
          <p:cNvSpPr>
            <a:spLocks noGrp="1"/>
          </p:cNvSpPr>
          <p:nvPr>
            <p:ph type="sldNum" sz="quarter" idx="12"/>
          </p:nvPr>
        </p:nvSpPr>
        <p:spPr/>
        <p:txBody>
          <a:bodyPr/>
          <a:lstStyle/>
          <a:p>
            <a:fld id="{6C298445-82A3-4105-A96B-F08836EED490}" type="slidenum">
              <a:rPr kumimoji="1" lang="ja-JP" altLang="en-US" smtClean="0"/>
              <a:pPr/>
              <a:t>19</a:t>
            </a:fld>
            <a:endParaRPr kumimoji="1" lang="ja-JP" altLang="en-US"/>
          </a:p>
        </p:txBody>
      </p:sp>
      <p:pic>
        <p:nvPicPr>
          <p:cNvPr id="6" name="Picture 8"/>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9192" t="31116" r="6780" b="36323"/>
          <a:stretch/>
        </p:blipFill>
        <p:spPr bwMode="auto">
          <a:xfrm>
            <a:off x="467544" y="952366"/>
            <a:ext cx="2450123" cy="5335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565146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188640"/>
            <a:ext cx="2890664" cy="903630"/>
          </a:xfrm>
        </p:spPr>
        <p:txBody>
          <a:bodyPr>
            <a:normAutofit/>
          </a:bodyPr>
          <a:lstStyle/>
          <a:p>
            <a:r>
              <a:rPr kumimoji="1" lang="ja-JP" altLang="en-US" sz="4800" dirty="0" smtClean="0">
                <a:latin typeface="HG明朝E" pitchFamily="17" charset="-128"/>
                <a:ea typeface="HG明朝E" pitchFamily="17" charset="-128"/>
              </a:rPr>
              <a:t>目次</a:t>
            </a:r>
            <a:endParaRPr kumimoji="1" lang="ja-JP" altLang="en-US" sz="4800" dirty="0">
              <a:latin typeface="HG明朝E" pitchFamily="17" charset="-128"/>
              <a:ea typeface="HG明朝E" pitchFamily="17" charset="-128"/>
            </a:endParaRPr>
          </a:p>
        </p:txBody>
      </p:sp>
      <p:sp>
        <p:nvSpPr>
          <p:cNvPr id="3" name="コンテンツ プレースホルダー 2"/>
          <p:cNvSpPr>
            <a:spLocks noGrp="1"/>
          </p:cNvSpPr>
          <p:nvPr>
            <p:ph idx="1"/>
          </p:nvPr>
        </p:nvSpPr>
        <p:spPr>
          <a:xfrm>
            <a:off x="539552" y="1340768"/>
            <a:ext cx="7620000" cy="4805611"/>
          </a:xfrm>
        </p:spPr>
        <p:txBody>
          <a:bodyPr>
            <a:normAutofit/>
          </a:bodyPr>
          <a:lstStyle/>
          <a:p>
            <a:r>
              <a:rPr kumimoji="1" lang="en-US" altLang="ja-JP" sz="2800" dirty="0" smtClean="0"/>
              <a:t>1.</a:t>
            </a:r>
            <a:r>
              <a:rPr kumimoji="1" lang="ja-JP" altLang="en-US" sz="2800" dirty="0" smtClean="0"/>
              <a:t>はじめに</a:t>
            </a:r>
            <a:endParaRPr kumimoji="1" lang="en-US" altLang="ja-JP" sz="2800" dirty="0" smtClean="0"/>
          </a:p>
          <a:p>
            <a:r>
              <a:rPr lang="en-US" altLang="ja-JP" sz="2800" dirty="0" smtClean="0"/>
              <a:t>2.</a:t>
            </a:r>
            <a:r>
              <a:rPr lang="ja-JP" altLang="en-US" sz="2800" dirty="0" smtClean="0"/>
              <a:t>現状分析</a:t>
            </a:r>
            <a:endParaRPr lang="en-US" altLang="ja-JP" sz="2800" dirty="0" smtClean="0"/>
          </a:p>
          <a:p>
            <a:r>
              <a:rPr kumimoji="1" lang="en-US" altLang="ja-JP" sz="2800" dirty="0" smtClean="0"/>
              <a:t>3.</a:t>
            </a:r>
            <a:r>
              <a:rPr kumimoji="1" lang="ja-JP" altLang="en-US" sz="2800" dirty="0" smtClean="0"/>
              <a:t>問題意識</a:t>
            </a:r>
            <a:endParaRPr kumimoji="1" lang="en-US" altLang="ja-JP" sz="2800" dirty="0" smtClean="0"/>
          </a:p>
          <a:p>
            <a:r>
              <a:rPr lang="en-US" altLang="ja-JP" sz="2800" dirty="0" smtClean="0"/>
              <a:t>4.</a:t>
            </a:r>
            <a:r>
              <a:rPr lang="ja-JP" altLang="en-US" sz="2800" dirty="0" smtClean="0"/>
              <a:t>研究目的</a:t>
            </a:r>
            <a:endParaRPr lang="en-US" altLang="ja-JP" sz="2800" dirty="0" smtClean="0"/>
          </a:p>
          <a:p>
            <a:r>
              <a:rPr kumimoji="1" lang="ja-JP" altLang="en-US" sz="2800" dirty="0" smtClean="0"/>
              <a:t>５</a:t>
            </a:r>
            <a:r>
              <a:rPr kumimoji="1" lang="en-US" altLang="ja-JP" sz="2800" dirty="0" smtClean="0"/>
              <a:t>.</a:t>
            </a:r>
            <a:r>
              <a:rPr kumimoji="1" lang="ja-JP" altLang="en-US" sz="2800" dirty="0" smtClean="0"/>
              <a:t>仮説の導出・仮説</a:t>
            </a:r>
            <a:endParaRPr kumimoji="1" lang="en-US" altLang="ja-JP" sz="2800" dirty="0" smtClean="0"/>
          </a:p>
          <a:p>
            <a:endParaRPr kumimoji="1" lang="ja-JP" altLang="en-US" sz="2800" dirty="0"/>
          </a:p>
        </p:txBody>
      </p:sp>
      <p:sp>
        <p:nvSpPr>
          <p:cNvPr id="4" name="日付プレースホルダー 3"/>
          <p:cNvSpPr>
            <a:spLocks noGrp="1"/>
          </p:cNvSpPr>
          <p:nvPr>
            <p:ph type="dt" sz="half" idx="10"/>
          </p:nvPr>
        </p:nvSpPr>
        <p:spPr/>
        <p:txBody>
          <a:bodyPr/>
          <a:lstStyle/>
          <a:p>
            <a:fld id="{26E47BEC-1F5E-4491-B8A8-EAAF9694D438}" type="datetime1">
              <a:rPr kumimoji="1" lang="ja-JP" altLang="en-US" smtClean="0"/>
              <a:pPr/>
              <a:t>2013/9/9</a:t>
            </a:fld>
            <a:endParaRPr kumimoji="1" lang="ja-JP" altLang="en-US" dirty="0"/>
          </a:p>
        </p:txBody>
      </p:sp>
      <p:sp>
        <p:nvSpPr>
          <p:cNvPr id="5" name="スライド番号プレースホルダー 4"/>
          <p:cNvSpPr>
            <a:spLocks noGrp="1"/>
          </p:cNvSpPr>
          <p:nvPr>
            <p:ph type="sldNum" sz="quarter" idx="12"/>
          </p:nvPr>
        </p:nvSpPr>
        <p:spPr/>
        <p:txBody>
          <a:bodyPr/>
          <a:lstStyle/>
          <a:p>
            <a:fld id="{6C298445-82A3-4105-A96B-F08836EED490}" type="slidenum">
              <a:rPr kumimoji="1" lang="ja-JP" altLang="en-US" smtClean="0"/>
              <a:pPr/>
              <a:t>2</a:t>
            </a:fld>
            <a:endParaRPr kumimoji="1" lang="ja-JP" altLang="en-US" dirty="0"/>
          </a:p>
        </p:txBody>
      </p:sp>
    </p:spTree>
    <p:extLst>
      <p:ext uri="{BB962C8B-B14F-4D97-AF65-F5344CB8AC3E}">
        <p14:creationId xmlns:p14="http://schemas.microsoft.com/office/powerpoint/2010/main" val="300013525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60648"/>
            <a:ext cx="3970784" cy="936104"/>
          </a:xfrm>
        </p:spPr>
        <p:txBody>
          <a:bodyPr/>
          <a:lstStyle/>
          <a:p>
            <a:r>
              <a:rPr kumimoji="1" lang="ja-JP" altLang="en-US" dirty="0" smtClean="0"/>
              <a:t>　</a:t>
            </a:r>
            <a:endParaRPr kumimoji="1" lang="ja-JP" altLang="en-US" dirty="0"/>
          </a:p>
        </p:txBody>
      </p:sp>
      <p:sp>
        <p:nvSpPr>
          <p:cNvPr id="3" name="コンテンツ プレースホルダー 2"/>
          <p:cNvSpPr>
            <a:spLocks noGrp="1"/>
          </p:cNvSpPr>
          <p:nvPr>
            <p:ph idx="1"/>
          </p:nvPr>
        </p:nvSpPr>
        <p:spPr>
          <a:xfrm>
            <a:off x="457200" y="1196752"/>
            <a:ext cx="7620000" cy="4929411"/>
          </a:xfrm>
        </p:spPr>
        <p:txBody>
          <a:bodyPr>
            <a:normAutofit/>
          </a:bodyPr>
          <a:lstStyle/>
          <a:p>
            <a:r>
              <a:rPr kumimoji="1" lang="en-US" altLang="ja-JP" sz="1600" dirty="0" smtClean="0"/>
              <a:t>(</a:t>
            </a:r>
            <a:r>
              <a:rPr kumimoji="1" lang="ja-JP" altLang="en-US" sz="1600" dirty="0" smtClean="0"/>
              <a:t>阿佐ヶ谷</a:t>
            </a:r>
            <a:r>
              <a:rPr kumimoji="1" lang="en-US" altLang="ja-JP" sz="1600" dirty="0" smtClean="0"/>
              <a:t>)</a:t>
            </a:r>
            <a:r>
              <a:rPr kumimoji="1" lang="ja-JP" altLang="en-US" sz="1600" dirty="0" smtClean="0"/>
              <a:t>　　　　　　　　　　　　　　　　　　　　　</a:t>
            </a:r>
            <a:r>
              <a:rPr kumimoji="1" lang="en-US" altLang="ja-JP" sz="1600" dirty="0" smtClean="0"/>
              <a:t>(</a:t>
            </a:r>
            <a:r>
              <a:rPr kumimoji="1" lang="ja-JP" altLang="en-US" sz="1600" dirty="0" smtClean="0"/>
              <a:t>大崎</a:t>
            </a:r>
            <a:r>
              <a:rPr kumimoji="1" lang="en-US" altLang="ja-JP" sz="1600" dirty="0" smtClean="0"/>
              <a:t>)</a:t>
            </a:r>
          </a:p>
          <a:p>
            <a:r>
              <a:rPr lang="ja-JP" altLang="en-US" sz="1600" dirty="0" smtClean="0"/>
              <a:t>　</a:t>
            </a:r>
            <a:r>
              <a:rPr lang="en-US" altLang="ja-JP" sz="1600" dirty="0" smtClean="0"/>
              <a:t>earth </a:t>
            </a:r>
            <a:r>
              <a:rPr lang="en-US" altLang="ja-JP" sz="1600" dirty="0" err="1" smtClean="0"/>
              <a:t>music&amp;ecology</a:t>
            </a:r>
            <a:r>
              <a:rPr lang="en-US" altLang="ja-JP" sz="1600" dirty="0" smtClean="0"/>
              <a:t> station store</a:t>
            </a:r>
            <a:r>
              <a:rPr lang="ja-JP" altLang="en-US" sz="1600" dirty="0" smtClean="0"/>
              <a:t>　　　ユニクロ</a:t>
            </a:r>
            <a:endParaRPr lang="en-US" altLang="ja-JP" sz="1600" dirty="0" smtClean="0"/>
          </a:p>
          <a:p>
            <a:r>
              <a:rPr lang="ja-JP" altLang="en-US" sz="1600" dirty="0" smtClean="0"/>
              <a:t>　シャン・ド・エルブ　　　　　　　　　　　　　　　　</a:t>
            </a:r>
            <a:r>
              <a:rPr lang="en-US" altLang="ja-JP" sz="1600" dirty="0" smtClean="0"/>
              <a:t>(</a:t>
            </a:r>
            <a:r>
              <a:rPr lang="ja-JP" altLang="en-US" sz="1600" dirty="0" smtClean="0"/>
              <a:t>大船</a:t>
            </a:r>
            <a:r>
              <a:rPr lang="en-US" altLang="ja-JP" sz="1600" dirty="0" smtClean="0"/>
              <a:t>)</a:t>
            </a:r>
          </a:p>
          <a:p>
            <a:r>
              <a:rPr lang="en-US" altLang="ja-JP" sz="1600" dirty="0" smtClean="0"/>
              <a:t>(</a:t>
            </a:r>
            <a:r>
              <a:rPr lang="ja-JP" altLang="en-US" sz="1600" dirty="0" smtClean="0"/>
              <a:t>三鷹</a:t>
            </a:r>
            <a:r>
              <a:rPr lang="en-US" altLang="ja-JP" sz="1600" dirty="0" smtClean="0"/>
              <a:t>)</a:t>
            </a:r>
            <a:r>
              <a:rPr lang="ja-JP" altLang="en-US" sz="1600" dirty="0" smtClean="0"/>
              <a:t>　　　　　　　　　　　　　　　　　　　　　　　 　無印良品</a:t>
            </a:r>
            <a:endParaRPr lang="en-US" altLang="ja-JP" sz="1600" dirty="0" smtClean="0"/>
          </a:p>
          <a:p>
            <a:r>
              <a:rPr kumimoji="1" lang="ja-JP" altLang="en-US" sz="1600" dirty="0" smtClean="0"/>
              <a:t>　</a:t>
            </a:r>
            <a:r>
              <a:rPr kumimoji="1" lang="en-US" altLang="ja-JP" sz="1600" dirty="0" smtClean="0"/>
              <a:t>JINS</a:t>
            </a:r>
            <a:r>
              <a:rPr kumimoji="1" lang="ja-JP" altLang="en-US" sz="1600" dirty="0" smtClean="0"/>
              <a:t>　　　　　　　　　　　　　　　　　　　　　　　　 シャン・ド・エルブ</a:t>
            </a:r>
            <a:endParaRPr kumimoji="1" lang="en-US" altLang="ja-JP" sz="1600" dirty="0" smtClean="0"/>
          </a:p>
          <a:p>
            <a:r>
              <a:rPr lang="ja-JP" altLang="en-US" sz="1600" dirty="0" smtClean="0"/>
              <a:t>　無印良品　</a:t>
            </a:r>
            <a:r>
              <a:rPr lang="en-US" altLang="ja-JP" sz="1600" dirty="0" smtClean="0"/>
              <a:t>com KIOSK</a:t>
            </a:r>
            <a:r>
              <a:rPr lang="ja-JP" altLang="en-US" sz="1600" dirty="0" smtClean="0"/>
              <a:t>　　　　　　　　　　　　 メーカーズシャツ鎌倉</a:t>
            </a:r>
            <a:endParaRPr lang="en-US" altLang="ja-JP" sz="1600" dirty="0" smtClean="0"/>
          </a:p>
          <a:p>
            <a:r>
              <a:rPr kumimoji="1" lang="en-US" altLang="ja-JP" sz="1600" dirty="0" smtClean="0"/>
              <a:t>(</a:t>
            </a:r>
            <a:r>
              <a:rPr kumimoji="1" lang="ja-JP" altLang="en-US" sz="1600" dirty="0" smtClean="0"/>
              <a:t>蘇我</a:t>
            </a:r>
            <a:r>
              <a:rPr kumimoji="1" lang="en-US" altLang="ja-JP" sz="1600" dirty="0" smtClean="0"/>
              <a:t>)</a:t>
            </a:r>
            <a:r>
              <a:rPr kumimoji="1" lang="ja-JP" altLang="en-US" sz="1600" dirty="0" smtClean="0"/>
              <a:t>　　　　　　　　　　　 　　　　　　　　　　　　　</a:t>
            </a:r>
            <a:r>
              <a:rPr kumimoji="1" lang="en-US" altLang="ja-JP" sz="1600" dirty="0" err="1" smtClean="0"/>
              <a:t>Discort</a:t>
            </a:r>
            <a:r>
              <a:rPr kumimoji="1" lang="en-US" altLang="ja-JP" sz="1600" dirty="0" smtClean="0"/>
              <a:t> Petit</a:t>
            </a:r>
          </a:p>
          <a:p>
            <a:r>
              <a:rPr lang="ja-JP" altLang="en-US" sz="1600" dirty="0" smtClean="0"/>
              <a:t>　ミニプラディラ　　　　　　　　　　　　　　　　　　</a:t>
            </a:r>
            <a:r>
              <a:rPr lang="en-US" altLang="ja-JP" sz="1600" dirty="0" smtClean="0"/>
              <a:t>(</a:t>
            </a:r>
            <a:r>
              <a:rPr lang="ja-JP" altLang="en-US" sz="1600" dirty="0" smtClean="0"/>
              <a:t>西船橋</a:t>
            </a:r>
            <a:r>
              <a:rPr lang="en-US" altLang="ja-JP" sz="1600" dirty="0" smtClean="0"/>
              <a:t>)</a:t>
            </a:r>
          </a:p>
          <a:p>
            <a:r>
              <a:rPr kumimoji="1" lang="en-US" altLang="ja-JP" sz="1600" dirty="0" smtClean="0"/>
              <a:t>(</a:t>
            </a:r>
            <a:r>
              <a:rPr lang="ja-JP" altLang="en-US" sz="1600" dirty="0"/>
              <a:t>大宮</a:t>
            </a:r>
            <a:r>
              <a:rPr kumimoji="1" lang="en-US" altLang="ja-JP" sz="1600" dirty="0" smtClean="0"/>
              <a:t>)</a:t>
            </a:r>
            <a:r>
              <a:rPr kumimoji="1" lang="ja-JP" altLang="en-US" sz="1600" dirty="0" smtClean="0"/>
              <a:t>　　　　　　　　　　　　　　　　　　　　　　　　 シャン・ド・エルブ</a:t>
            </a:r>
            <a:endParaRPr kumimoji="1" lang="en-US" altLang="ja-JP" sz="1600" dirty="0" smtClean="0"/>
          </a:p>
          <a:p>
            <a:r>
              <a:rPr lang="ja-JP" altLang="en-US" sz="1600" dirty="0" smtClean="0"/>
              <a:t>　ユニクロ　　　　　　　　　　　　　　　　　　　　　　無印良品</a:t>
            </a:r>
            <a:endParaRPr lang="en-US" altLang="ja-JP" sz="1600" dirty="0" smtClean="0"/>
          </a:p>
          <a:p>
            <a:r>
              <a:rPr kumimoji="1" lang="en-US" altLang="ja-JP" sz="1600" dirty="0" smtClean="0"/>
              <a:t>(</a:t>
            </a:r>
            <a:r>
              <a:rPr kumimoji="1" lang="ja-JP" altLang="en-US" sz="1600" dirty="0" smtClean="0"/>
              <a:t>津田沼</a:t>
            </a:r>
            <a:r>
              <a:rPr kumimoji="1" lang="en-US" altLang="ja-JP" sz="1600" dirty="0" smtClean="0"/>
              <a:t>)</a:t>
            </a:r>
          </a:p>
          <a:p>
            <a:r>
              <a:rPr lang="ja-JP" altLang="en-US" sz="1600" dirty="0" smtClean="0"/>
              <a:t>　</a:t>
            </a:r>
            <a:r>
              <a:rPr lang="en-US" altLang="ja-JP" sz="1600" dirty="0" smtClean="0"/>
              <a:t>MINIPLA</a:t>
            </a:r>
          </a:p>
        </p:txBody>
      </p:sp>
      <p:sp>
        <p:nvSpPr>
          <p:cNvPr id="4" name="日付プレースホルダー 3"/>
          <p:cNvSpPr>
            <a:spLocks noGrp="1"/>
          </p:cNvSpPr>
          <p:nvPr>
            <p:ph type="dt" sz="half" idx="10"/>
          </p:nvPr>
        </p:nvSpPr>
        <p:spPr/>
        <p:txBody>
          <a:bodyPr/>
          <a:lstStyle/>
          <a:p>
            <a:fld id="{4ECB9822-7D27-4056-8964-23258729885F}" type="datetime1">
              <a:rPr kumimoji="1" lang="ja-JP" altLang="en-US" smtClean="0"/>
              <a:pPr/>
              <a:t>2013/9/9</a:t>
            </a:fld>
            <a:endParaRPr kumimoji="1" lang="ja-JP" altLang="en-US"/>
          </a:p>
        </p:txBody>
      </p:sp>
      <p:sp>
        <p:nvSpPr>
          <p:cNvPr id="5" name="スライド番号プレースホルダー 4"/>
          <p:cNvSpPr>
            <a:spLocks noGrp="1"/>
          </p:cNvSpPr>
          <p:nvPr>
            <p:ph type="sldNum" sz="quarter" idx="12"/>
          </p:nvPr>
        </p:nvSpPr>
        <p:spPr/>
        <p:txBody>
          <a:bodyPr/>
          <a:lstStyle/>
          <a:p>
            <a:fld id="{6C298445-82A3-4105-A96B-F08836EED490}" type="slidenum">
              <a:rPr kumimoji="1" lang="ja-JP" altLang="en-US" smtClean="0"/>
              <a:pPr/>
              <a:t>20</a:t>
            </a:fld>
            <a:endParaRPr kumimoji="1" lang="ja-JP" altLang="en-US"/>
          </a:p>
        </p:txBody>
      </p:sp>
      <p:pic>
        <p:nvPicPr>
          <p:cNvPr id="6" name="Picture 2" descr="阿佐ヶ谷/Dila阿佐ヶ谷"/>
          <p:cNvPicPr>
            <a:picLocks noChangeAspect="1" noChangeArrowheads="1"/>
          </p:cNvPicPr>
          <p:nvPr/>
        </p:nvPicPr>
        <p:blipFill>
          <a:blip r:embed="rId2" cstate="print"/>
          <a:srcRect/>
          <a:stretch>
            <a:fillRect/>
          </a:stretch>
        </p:blipFill>
        <p:spPr bwMode="auto">
          <a:xfrm>
            <a:off x="611560" y="404664"/>
            <a:ext cx="1440160" cy="648071"/>
          </a:xfrm>
          <a:prstGeom prst="rect">
            <a:avLst/>
          </a:prstGeom>
          <a:noFill/>
        </p:spPr>
      </p:pic>
    </p:spTree>
    <p:extLst>
      <p:ext uri="{BB962C8B-B14F-4D97-AF65-F5344CB8AC3E}">
        <p14:creationId xmlns:p14="http://schemas.microsoft.com/office/powerpoint/2010/main" val="42914919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　</a:t>
            </a:r>
            <a:endParaRPr kumimoji="1" lang="ja-JP" altLang="en-US" dirty="0"/>
          </a:p>
        </p:txBody>
      </p:sp>
      <p:sp>
        <p:nvSpPr>
          <p:cNvPr id="3" name="コンテンツ プレースホルダー 2"/>
          <p:cNvSpPr>
            <a:spLocks noGrp="1"/>
          </p:cNvSpPr>
          <p:nvPr>
            <p:ph idx="1"/>
          </p:nvPr>
        </p:nvSpPr>
        <p:spPr>
          <a:xfrm>
            <a:off x="395536" y="1412776"/>
            <a:ext cx="8424936" cy="4373563"/>
          </a:xfrm>
        </p:spPr>
        <p:txBody>
          <a:bodyPr>
            <a:normAutofit/>
          </a:bodyPr>
          <a:lstStyle/>
          <a:p>
            <a:r>
              <a:rPr lang="en-US" altLang="ja-JP" sz="1700" dirty="0" smtClean="0"/>
              <a:t>(</a:t>
            </a:r>
            <a:r>
              <a:rPr lang="ja-JP" altLang="en-US" sz="1700" dirty="0" smtClean="0"/>
              <a:t>池袋</a:t>
            </a:r>
            <a:r>
              <a:rPr lang="en-US" altLang="ja-JP" sz="1700" dirty="0" smtClean="0"/>
              <a:t>)                                                        (</a:t>
            </a:r>
            <a:r>
              <a:rPr lang="ja-JP" altLang="en-US" sz="1700" dirty="0" smtClean="0"/>
              <a:t>表参道</a:t>
            </a:r>
            <a:r>
              <a:rPr lang="en-US" altLang="ja-JP" sz="1700" dirty="0" smtClean="0"/>
              <a:t>)</a:t>
            </a:r>
          </a:p>
          <a:p>
            <a:r>
              <a:rPr lang="en-US" altLang="ja-JP" sz="1700" dirty="0"/>
              <a:t>KBF </a:t>
            </a:r>
            <a:r>
              <a:rPr lang="en-US" altLang="ja-JP" sz="1700" dirty="0" smtClean="0"/>
              <a:t>BOX</a:t>
            </a:r>
            <a:r>
              <a:rPr lang="ja-JP" altLang="en-US" sz="1700" dirty="0" smtClean="0"/>
              <a:t>　　　　　　　　　　　　　　　　　　　　　　</a:t>
            </a:r>
            <a:r>
              <a:rPr lang="en-US" altLang="ja-JP" sz="1700" dirty="0" smtClean="0"/>
              <a:t>AMPHY</a:t>
            </a:r>
          </a:p>
          <a:p>
            <a:r>
              <a:rPr lang="en-US" altLang="ja-JP" sz="1700" dirty="0" smtClean="0"/>
              <a:t>Ear                                                               Daily russet                  </a:t>
            </a:r>
          </a:p>
          <a:p>
            <a:r>
              <a:rPr lang="en-US" altLang="ja-JP" sz="1700" dirty="0" err="1" smtClean="0"/>
              <a:t>Chambre</a:t>
            </a:r>
            <a:r>
              <a:rPr lang="en-US" altLang="ja-JP" sz="1700" dirty="0" smtClean="0"/>
              <a:t> de </a:t>
            </a:r>
            <a:r>
              <a:rPr lang="en-US" altLang="ja-JP" sz="1700" dirty="0" err="1" smtClean="0"/>
              <a:t>charme</a:t>
            </a:r>
            <a:r>
              <a:rPr lang="en-US" altLang="ja-JP" sz="1700" dirty="0" smtClean="0"/>
              <a:t> </a:t>
            </a:r>
            <a:r>
              <a:rPr lang="en-US" altLang="ja-JP" sz="1700" dirty="0"/>
              <a:t>cote                          </a:t>
            </a:r>
            <a:r>
              <a:rPr lang="en-US" altLang="ja-JP" sz="1700" dirty="0" err="1" smtClean="0"/>
              <a:t>frivole</a:t>
            </a:r>
            <a:r>
              <a:rPr lang="ja-JP" altLang="en-US" sz="1700" dirty="0" smtClean="0"/>
              <a:t>★</a:t>
            </a:r>
            <a:endParaRPr lang="en-US" altLang="ja-JP" sz="1700" dirty="0"/>
          </a:p>
          <a:p>
            <a:r>
              <a:rPr lang="en-US" altLang="ja-JP" sz="1700" dirty="0" smtClean="0"/>
              <a:t>The  station store United Arrows LTD      The station store United Arrows LTD </a:t>
            </a:r>
          </a:p>
          <a:p>
            <a:r>
              <a:rPr lang="en-US" altLang="ja-JP" sz="1700" dirty="0" smtClean="0"/>
              <a:t>Ne-net                                                          CUISINE HABITS</a:t>
            </a:r>
          </a:p>
          <a:p>
            <a:r>
              <a:rPr lang="en-US" altLang="ja-JP" sz="1700" dirty="0" err="1" smtClean="0"/>
              <a:t>Frivole</a:t>
            </a:r>
            <a:r>
              <a:rPr lang="en-US" altLang="ja-JP" sz="1700" dirty="0" smtClean="0"/>
              <a:t>                                                          petit salon </a:t>
            </a:r>
            <a:r>
              <a:rPr lang="en-US" altLang="ja-JP" sz="1700" dirty="0"/>
              <a:t>de </a:t>
            </a:r>
            <a:r>
              <a:rPr lang="en-US" altLang="ja-JP" sz="1700" dirty="0" smtClean="0"/>
              <a:t>VENICE</a:t>
            </a:r>
          </a:p>
          <a:p>
            <a:r>
              <a:rPr lang="en-US" altLang="ja-JP" sz="1700" dirty="0" smtClean="0"/>
              <a:t>GIORDANO</a:t>
            </a:r>
            <a:r>
              <a:rPr lang="ja-JP" altLang="en-US" sz="1700" dirty="0" smtClean="0"/>
              <a:t>　　　　　　　　　　　　　　　　　　　　　</a:t>
            </a:r>
            <a:r>
              <a:rPr lang="en-US" altLang="ja-JP" sz="1700" dirty="0" err="1" smtClean="0"/>
              <a:t>MS.Style</a:t>
            </a:r>
            <a:endParaRPr lang="en-US" altLang="ja-JP" sz="1700" dirty="0" smtClean="0"/>
          </a:p>
          <a:p>
            <a:r>
              <a:rPr lang="en-US" altLang="ja-JP" sz="1700" dirty="0" smtClean="0"/>
              <a:t>Holiday A-PART-MENT</a:t>
            </a:r>
          </a:p>
          <a:p>
            <a:r>
              <a:rPr lang="en-US" altLang="ja-JP" sz="1700" dirty="0" smtClean="0"/>
              <a:t>SHIRT HOUSE</a:t>
            </a:r>
          </a:p>
          <a:p>
            <a:endParaRPr lang="en-US" altLang="ja-JP" sz="1900" dirty="0" smtClean="0"/>
          </a:p>
          <a:p>
            <a:endParaRPr lang="en-US" altLang="ja-JP" dirty="0" smtClean="0"/>
          </a:p>
          <a:p>
            <a:endParaRPr lang="en-US" altLang="ja-JP" dirty="0" smtClean="0"/>
          </a:p>
        </p:txBody>
      </p:sp>
      <p:sp>
        <p:nvSpPr>
          <p:cNvPr id="4" name="日付プレースホルダー 3"/>
          <p:cNvSpPr>
            <a:spLocks noGrp="1"/>
          </p:cNvSpPr>
          <p:nvPr>
            <p:ph type="dt" sz="half" idx="10"/>
          </p:nvPr>
        </p:nvSpPr>
        <p:spPr/>
        <p:txBody>
          <a:bodyPr/>
          <a:lstStyle/>
          <a:p>
            <a:fld id="{4ECB9822-7D27-4056-8964-23258729885F}" type="datetime1">
              <a:rPr kumimoji="1" lang="ja-JP" altLang="en-US" smtClean="0"/>
              <a:pPr/>
              <a:t>2013/9/9</a:t>
            </a:fld>
            <a:endParaRPr kumimoji="1" lang="ja-JP" altLang="en-US" dirty="0"/>
          </a:p>
        </p:txBody>
      </p:sp>
      <p:sp>
        <p:nvSpPr>
          <p:cNvPr id="5" name="スライド番号プレースホルダー 4"/>
          <p:cNvSpPr>
            <a:spLocks noGrp="1"/>
          </p:cNvSpPr>
          <p:nvPr>
            <p:ph type="sldNum" sz="quarter" idx="12"/>
          </p:nvPr>
        </p:nvSpPr>
        <p:spPr/>
        <p:txBody>
          <a:bodyPr/>
          <a:lstStyle/>
          <a:p>
            <a:fld id="{6C298445-82A3-4105-A96B-F08836EED490}" type="slidenum">
              <a:rPr kumimoji="1" lang="ja-JP" altLang="en-US" smtClean="0"/>
              <a:pPr/>
              <a:t>21</a:t>
            </a:fld>
            <a:endParaRPr kumimoji="1" lang="ja-JP" altLang="en-US"/>
          </a:p>
        </p:txBody>
      </p:sp>
      <p:pic>
        <p:nvPicPr>
          <p:cNvPr id="6" name="Picture 6"/>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36726"/>
          <a:stretch/>
        </p:blipFill>
        <p:spPr bwMode="auto">
          <a:xfrm>
            <a:off x="539552" y="620688"/>
            <a:ext cx="2117882" cy="54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422260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　</a:t>
            </a:r>
            <a:endParaRPr kumimoji="1" lang="ja-JP" altLang="en-US" dirty="0"/>
          </a:p>
        </p:txBody>
      </p:sp>
      <p:sp>
        <p:nvSpPr>
          <p:cNvPr id="3" name="コンテンツ プレースホルダー 2"/>
          <p:cNvSpPr>
            <a:spLocks noGrp="1"/>
          </p:cNvSpPr>
          <p:nvPr>
            <p:ph idx="1"/>
          </p:nvPr>
        </p:nvSpPr>
        <p:spPr>
          <a:xfrm>
            <a:off x="457200" y="1412776"/>
            <a:ext cx="8147248" cy="4713387"/>
          </a:xfrm>
        </p:spPr>
        <p:txBody>
          <a:bodyPr>
            <a:normAutofit fontScale="92500" lnSpcReduction="10000"/>
          </a:bodyPr>
          <a:lstStyle/>
          <a:p>
            <a:r>
              <a:rPr kumimoji="1" lang="en-US" altLang="ja-JP" sz="1600" dirty="0" smtClean="0"/>
              <a:t>(</a:t>
            </a:r>
            <a:r>
              <a:rPr kumimoji="1" lang="ja-JP" altLang="en-US" sz="1600" dirty="0" smtClean="0"/>
              <a:t>銀座</a:t>
            </a:r>
            <a:r>
              <a:rPr kumimoji="1" lang="en-US" altLang="ja-JP" sz="1600" dirty="0" smtClean="0"/>
              <a:t>)                                                                </a:t>
            </a:r>
            <a:r>
              <a:rPr kumimoji="1" lang="ja-JP" altLang="en-US" sz="1600" dirty="0" smtClean="0"/>
              <a:t>　</a:t>
            </a:r>
            <a:r>
              <a:rPr kumimoji="1" lang="en-US" altLang="ja-JP" sz="1600" dirty="0" smtClean="0"/>
              <a:t>   (</a:t>
            </a:r>
            <a:r>
              <a:rPr kumimoji="1" lang="ja-JP" altLang="en-US" sz="1600" dirty="0" smtClean="0"/>
              <a:t>上野</a:t>
            </a:r>
            <a:r>
              <a:rPr kumimoji="1" lang="en-US" altLang="ja-JP" sz="1600" dirty="0" smtClean="0"/>
              <a:t>)</a:t>
            </a:r>
          </a:p>
          <a:p>
            <a:r>
              <a:rPr lang="en-US" altLang="ja-JP" sz="1600" dirty="0" err="1"/>
              <a:t>m</a:t>
            </a:r>
            <a:r>
              <a:rPr kumimoji="1" lang="en-US" altLang="ja-JP" sz="1600" dirty="0" err="1" smtClean="0"/>
              <a:t>ikoa</a:t>
            </a:r>
            <a:r>
              <a:rPr kumimoji="1" lang="en-US" altLang="ja-JP" sz="1600" dirty="0" smtClean="0"/>
              <a:t> LOWRYS FARM</a:t>
            </a:r>
            <a:r>
              <a:rPr kumimoji="1" lang="ja-JP" altLang="en-US" sz="1600" dirty="0" smtClean="0"/>
              <a:t>　　　　　　　　　　　　　　　　　　</a:t>
            </a:r>
            <a:r>
              <a:rPr kumimoji="1" lang="en-US" altLang="ja-JP" sz="1600" dirty="0" smtClean="0"/>
              <a:t>INDEX</a:t>
            </a:r>
          </a:p>
          <a:p>
            <a:r>
              <a:rPr lang="en-US" altLang="ja-JP" sz="1600" dirty="0" err="1" smtClean="0"/>
              <a:t>Chambre</a:t>
            </a:r>
            <a:r>
              <a:rPr lang="en-US" altLang="ja-JP" sz="1600" dirty="0" smtClean="0"/>
              <a:t> de </a:t>
            </a:r>
            <a:r>
              <a:rPr lang="en-US" altLang="ja-JP" sz="1600" dirty="0" err="1" smtClean="0"/>
              <a:t>charme</a:t>
            </a:r>
            <a:r>
              <a:rPr lang="en-US" altLang="ja-JP" sz="1600" dirty="0" smtClean="0"/>
              <a:t> cote                                  </a:t>
            </a:r>
            <a:r>
              <a:rPr lang="ja-JP" altLang="en-US" sz="1600" dirty="0" smtClean="0"/>
              <a:t>　</a:t>
            </a:r>
            <a:r>
              <a:rPr lang="en-US" altLang="ja-JP" sz="1600" dirty="0" smtClean="0"/>
              <a:t>  COCUE</a:t>
            </a:r>
          </a:p>
          <a:p>
            <a:r>
              <a:rPr kumimoji="1" lang="en-US" altLang="ja-JP" sz="1600" dirty="0" smtClean="0"/>
              <a:t>THE STATION STORE UNITED ARROWS LTD </a:t>
            </a:r>
            <a:r>
              <a:rPr kumimoji="1" lang="ja-JP" altLang="en-US" sz="1600" dirty="0" smtClean="0"/>
              <a:t>　</a:t>
            </a:r>
            <a:r>
              <a:rPr kumimoji="1" lang="en-US" altLang="ja-JP" sz="1600" dirty="0" smtClean="0"/>
              <a:t>  Holiday A-PART-MENT</a:t>
            </a:r>
          </a:p>
          <a:p>
            <a:r>
              <a:rPr lang="en-US" altLang="ja-JP" sz="1600" dirty="0" smtClean="0"/>
              <a:t>URBAN RESEARCH METRO SHOP</a:t>
            </a:r>
          </a:p>
          <a:p>
            <a:r>
              <a:rPr lang="en-US" altLang="ja-JP" sz="1600" dirty="0" err="1" smtClean="0"/>
              <a:t>Francfranc</a:t>
            </a:r>
            <a:r>
              <a:rPr lang="ja-JP" altLang="en-US" sz="1600" dirty="0" smtClean="0"/>
              <a:t>　</a:t>
            </a:r>
            <a:r>
              <a:rPr lang="en-US" altLang="ja-JP" sz="1600" dirty="0" smtClean="0"/>
              <a:t>The</a:t>
            </a:r>
            <a:r>
              <a:rPr lang="ja-JP" altLang="en-US" sz="1600" dirty="0" smtClean="0"/>
              <a:t>　</a:t>
            </a:r>
            <a:r>
              <a:rPr lang="en-US" altLang="ja-JP" sz="1600" dirty="0" smtClean="0"/>
              <a:t>Post</a:t>
            </a:r>
          </a:p>
          <a:p>
            <a:endParaRPr lang="en-US" altLang="ja-JP" sz="1600" dirty="0" smtClean="0"/>
          </a:p>
          <a:p>
            <a:r>
              <a:rPr kumimoji="1" lang="en-US" altLang="ja-JP" sz="1600" dirty="0" smtClean="0"/>
              <a:t>(</a:t>
            </a:r>
            <a:r>
              <a:rPr kumimoji="1" lang="ja-JP" altLang="en-US" sz="1600" dirty="0" smtClean="0"/>
              <a:t>東京</a:t>
            </a:r>
            <a:r>
              <a:rPr kumimoji="1" lang="en-US" altLang="ja-JP" sz="1600" dirty="0" smtClean="0"/>
              <a:t>)</a:t>
            </a:r>
          </a:p>
          <a:p>
            <a:r>
              <a:rPr lang="en-US" altLang="ja-JP" sz="1600" dirty="0" err="1"/>
              <a:t>mikoa</a:t>
            </a:r>
            <a:r>
              <a:rPr lang="en-US" altLang="ja-JP" sz="1600" dirty="0"/>
              <a:t> LOWRYS FARM</a:t>
            </a:r>
          </a:p>
          <a:p>
            <a:r>
              <a:rPr lang="en-US" altLang="ja-JP" sz="1600" dirty="0"/>
              <a:t>THE STATION STORE UNITED ARROWS LTD</a:t>
            </a:r>
          </a:p>
          <a:p>
            <a:r>
              <a:rPr lang="en-US" altLang="ja-JP" sz="1600" dirty="0" err="1" smtClean="0"/>
              <a:t>i</a:t>
            </a:r>
            <a:r>
              <a:rPr kumimoji="1" lang="en-US" altLang="ja-JP" sz="1600" dirty="0" err="1" smtClean="0"/>
              <a:t>toya</a:t>
            </a:r>
            <a:r>
              <a:rPr kumimoji="1" lang="en-US" altLang="ja-JP" sz="1600" dirty="0" smtClean="0"/>
              <a:t> </a:t>
            </a:r>
            <a:r>
              <a:rPr kumimoji="1" lang="en-US" altLang="ja-JP" sz="1600" dirty="0" err="1" smtClean="0"/>
              <a:t>topdrawer</a:t>
            </a:r>
            <a:endParaRPr kumimoji="1" lang="en-US" altLang="ja-JP" sz="1600" dirty="0" smtClean="0"/>
          </a:p>
          <a:p>
            <a:r>
              <a:rPr lang="en-US" altLang="ja-JP" sz="1600" dirty="0" smtClean="0"/>
              <a:t>Travel </a:t>
            </a:r>
            <a:r>
              <a:rPr lang="en-US" altLang="ja-JP" sz="1600" dirty="0"/>
              <a:t>S</a:t>
            </a:r>
            <a:r>
              <a:rPr lang="en-US" altLang="ja-JP" sz="1600" dirty="0" smtClean="0"/>
              <a:t>hop Gate</a:t>
            </a:r>
          </a:p>
          <a:p>
            <a:r>
              <a:rPr kumimoji="1" lang="en-US" altLang="ja-JP" sz="1600" dirty="0" smtClean="0"/>
              <a:t>FOSSIL</a:t>
            </a:r>
          </a:p>
          <a:p>
            <a:r>
              <a:rPr lang="en-US" altLang="ja-JP" sz="1600" dirty="0" smtClean="0"/>
              <a:t>Ne-net</a:t>
            </a:r>
            <a:r>
              <a:rPr kumimoji="1" lang="en-US" altLang="ja-JP" sz="1600" dirty="0" smtClean="0"/>
              <a:t> </a:t>
            </a:r>
          </a:p>
        </p:txBody>
      </p:sp>
      <p:sp>
        <p:nvSpPr>
          <p:cNvPr id="4" name="日付プレースホルダー 3"/>
          <p:cNvSpPr>
            <a:spLocks noGrp="1"/>
          </p:cNvSpPr>
          <p:nvPr>
            <p:ph type="dt" sz="half" idx="10"/>
          </p:nvPr>
        </p:nvSpPr>
        <p:spPr/>
        <p:txBody>
          <a:bodyPr/>
          <a:lstStyle/>
          <a:p>
            <a:fld id="{4ECB9822-7D27-4056-8964-23258729885F}" type="datetime1">
              <a:rPr kumimoji="1" lang="ja-JP" altLang="en-US" smtClean="0"/>
              <a:pPr/>
              <a:t>2013/9/9</a:t>
            </a:fld>
            <a:endParaRPr kumimoji="1" lang="ja-JP" altLang="en-US"/>
          </a:p>
        </p:txBody>
      </p:sp>
      <p:sp>
        <p:nvSpPr>
          <p:cNvPr id="5" name="スライド番号プレースホルダー 4"/>
          <p:cNvSpPr>
            <a:spLocks noGrp="1"/>
          </p:cNvSpPr>
          <p:nvPr>
            <p:ph type="sldNum" sz="quarter" idx="12"/>
          </p:nvPr>
        </p:nvSpPr>
        <p:spPr/>
        <p:txBody>
          <a:bodyPr/>
          <a:lstStyle/>
          <a:p>
            <a:fld id="{6C298445-82A3-4105-A96B-F08836EED490}" type="slidenum">
              <a:rPr kumimoji="1" lang="ja-JP" altLang="en-US" smtClean="0"/>
              <a:pPr/>
              <a:t>22</a:t>
            </a:fld>
            <a:endParaRPr kumimoji="1" lang="ja-JP" altLang="en-US"/>
          </a:p>
        </p:txBody>
      </p:sp>
      <p:pic>
        <p:nvPicPr>
          <p:cNvPr id="6"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476672"/>
            <a:ext cx="2535858" cy="5880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577013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93557" y="260648"/>
            <a:ext cx="5791200" cy="756002"/>
          </a:xfrm>
        </p:spPr>
        <p:txBody>
          <a:bodyPr>
            <a:normAutofit/>
          </a:bodyPr>
          <a:lstStyle/>
          <a:p>
            <a:r>
              <a:rPr lang="ja-JP" altLang="en-US" dirty="0"/>
              <a:t>街</a:t>
            </a:r>
            <a:r>
              <a:rPr lang="ja-JP" altLang="en-US" dirty="0" smtClean="0"/>
              <a:t>ナカと駅ナカの違い</a:t>
            </a:r>
            <a:endParaRPr kumimoji="1" lang="ja-JP" altLang="en-US" dirty="0"/>
          </a:p>
        </p:txBody>
      </p:sp>
      <p:sp>
        <p:nvSpPr>
          <p:cNvPr id="4" name="日付プレースホルダー 3"/>
          <p:cNvSpPr>
            <a:spLocks noGrp="1"/>
          </p:cNvSpPr>
          <p:nvPr>
            <p:ph type="dt" sz="half" idx="10"/>
          </p:nvPr>
        </p:nvSpPr>
        <p:spPr/>
        <p:txBody>
          <a:bodyPr/>
          <a:lstStyle/>
          <a:p>
            <a:fld id="{4ECB9822-7D27-4056-8964-23258729885F}" type="datetime1">
              <a:rPr kumimoji="1" lang="ja-JP" altLang="en-US" smtClean="0"/>
              <a:pPr/>
              <a:t>2013/9/9</a:t>
            </a:fld>
            <a:endParaRPr kumimoji="1" lang="ja-JP" altLang="en-US"/>
          </a:p>
        </p:txBody>
      </p:sp>
      <p:sp>
        <p:nvSpPr>
          <p:cNvPr id="5" name="スライド番号プレースホルダー 4"/>
          <p:cNvSpPr>
            <a:spLocks noGrp="1"/>
          </p:cNvSpPr>
          <p:nvPr>
            <p:ph type="sldNum" sz="quarter" idx="12"/>
          </p:nvPr>
        </p:nvSpPr>
        <p:spPr/>
        <p:txBody>
          <a:bodyPr/>
          <a:lstStyle/>
          <a:p>
            <a:fld id="{6C298445-82A3-4105-A96B-F08836EED490}" type="slidenum">
              <a:rPr kumimoji="1" lang="ja-JP" altLang="en-US" smtClean="0"/>
              <a:pPr/>
              <a:t>23</a:t>
            </a:fld>
            <a:endParaRPr kumimoji="1" lang="ja-JP" altLang="en-US"/>
          </a:p>
        </p:txBody>
      </p:sp>
      <p:cxnSp>
        <p:nvCxnSpPr>
          <p:cNvPr id="9" name="直線コネクタ 8"/>
          <p:cNvCxnSpPr/>
          <p:nvPr/>
        </p:nvCxnSpPr>
        <p:spPr>
          <a:xfrm>
            <a:off x="683568" y="3869871"/>
            <a:ext cx="7177608" cy="39167"/>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6" name="左右矢印 15"/>
          <p:cNvSpPr/>
          <p:nvPr/>
        </p:nvSpPr>
        <p:spPr>
          <a:xfrm>
            <a:off x="2828373" y="4320500"/>
            <a:ext cx="3426781" cy="1176895"/>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t>店名の違い</a:t>
            </a:r>
          </a:p>
        </p:txBody>
      </p:sp>
      <p:sp>
        <p:nvSpPr>
          <p:cNvPr id="18" name="左右矢印 17"/>
          <p:cNvSpPr/>
          <p:nvPr/>
        </p:nvSpPr>
        <p:spPr>
          <a:xfrm>
            <a:off x="2798770" y="2060848"/>
            <a:ext cx="3456384" cy="1172101"/>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t>品物</a:t>
            </a:r>
            <a:r>
              <a:rPr lang="ja-JP" altLang="en-US" dirty="0" smtClean="0"/>
              <a:t>の</a:t>
            </a:r>
            <a:r>
              <a:rPr lang="ja-JP" altLang="en-US" dirty="0"/>
              <a:t>違い</a:t>
            </a:r>
          </a:p>
        </p:txBody>
      </p:sp>
      <p:pic>
        <p:nvPicPr>
          <p:cNvPr id="19" name="図 1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6127" y="2009540"/>
            <a:ext cx="1869120" cy="1236918"/>
          </a:xfrm>
          <a:prstGeom prst="rect">
            <a:avLst/>
          </a:prstGeom>
          <a:ln>
            <a:noFill/>
          </a:ln>
          <a:effectLst>
            <a:softEdge rad="112500"/>
          </a:effectLst>
        </p:spPr>
      </p:pic>
      <p:pic>
        <p:nvPicPr>
          <p:cNvPr id="20" name="図 1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59025" y="1950290"/>
            <a:ext cx="1809552" cy="1355417"/>
          </a:xfrm>
          <a:prstGeom prst="rect">
            <a:avLst/>
          </a:prstGeom>
          <a:ln>
            <a:noFill/>
          </a:ln>
          <a:effectLst>
            <a:softEdge rad="112500"/>
          </a:effectLst>
        </p:spPr>
      </p:pic>
      <p:sp>
        <p:nvSpPr>
          <p:cNvPr id="22" name="テキスト ボックス 21"/>
          <p:cNvSpPr txBox="1"/>
          <p:nvPr/>
        </p:nvSpPr>
        <p:spPr>
          <a:xfrm>
            <a:off x="883344" y="1153933"/>
            <a:ext cx="1014611" cy="369332"/>
          </a:xfrm>
          <a:prstGeom prst="rect">
            <a:avLst/>
          </a:prstGeom>
          <a:noFill/>
        </p:spPr>
        <p:txBody>
          <a:bodyPr wrap="square" rtlCol="0">
            <a:spAutoFit/>
          </a:bodyPr>
          <a:lstStyle/>
          <a:p>
            <a:r>
              <a:rPr kumimoji="1" lang="ja-JP" altLang="en-US" dirty="0" smtClean="0"/>
              <a:t>街ナカ</a:t>
            </a:r>
            <a:endParaRPr kumimoji="1" lang="ja-JP" altLang="en-US" dirty="0"/>
          </a:p>
        </p:txBody>
      </p:sp>
      <p:sp>
        <p:nvSpPr>
          <p:cNvPr id="23" name="テキスト ボックス 22"/>
          <p:cNvSpPr txBox="1"/>
          <p:nvPr/>
        </p:nvSpPr>
        <p:spPr>
          <a:xfrm>
            <a:off x="7178563" y="1153933"/>
            <a:ext cx="904168" cy="369332"/>
          </a:xfrm>
          <a:prstGeom prst="rect">
            <a:avLst/>
          </a:prstGeom>
          <a:noFill/>
        </p:spPr>
        <p:txBody>
          <a:bodyPr wrap="square" rtlCol="0">
            <a:spAutoFit/>
          </a:bodyPr>
          <a:lstStyle/>
          <a:p>
            <a:r>
              <a:rPr lang="ja-JP" altLang="en-US" dirty="0"/>
              <a:t>駅</a:t>
            </a:r>
            <a:r>
              <a:rPr kumimoji="1" lang="ja-JP" altLang="en-US" dirty="0" smtClean="0"/>
              <a:t>ナカ</a:t>
            </a:r>
            <a:endParaRPr kumimoji="1" lang="ja-JP" altLang="en-US" dirty="0"/>
          </a:p>
        </p:txBody>
      </p:sp>
      <p:sp>
        <p:nvSpPr>
          <p:cNvPr id="24" name="円/楕円 23"/>
          <p:cNvSpPr/>
          <p:nvPr/>
        </p:nvSpPr>
        <p:spPr>
          <a:xfrm>
            <a:off x="132202" y="1660392"/>
            <a:ext cx="2516895" cy="202504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円/楕円 24"/>
          <p:cNvSpPr/>
          <p:nvPr/>
        </p:nvSpPr>
        <p:spPr>
          <a:xfrm>
            <a:off x="6372200" y="1670263"/>
            <a:ext cx="2516895" cy="202504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テキスト ボックス 25"/>
          <p:cNvSpPr txBox="1"/>
          <p:nvPr/>
        </p:nvSpPr>
        <p:spPr>
          <a:xfrm>
            <a:off x="863381" y="3232949"/>
            <a:ext cx="1441866" cy="369332"/>
          </a:xfrm>
          <a:prstGeom prst="rect">
            <a:avLst/>
          </a:prstGeom>
          <a:noFill/>
        </p:spPr>
        <p:txBody>
          <a:bodyPr wrap="square" rtlCol="0">
            <a:spAutoFit/>
          </a:bodyPr>
          <a:lstStyle/>
          <a:p>
            <a:r>
              <a:rPr lang="ja-JP" altLang="en-US" dirty="0"/>
              <a:t>雑貨中心</a:t>
            </a:r>
            <a:endParaRPr kumimoji="1" lang="ja-JP" altLang="en-US" dirty="0"/>
          </a:p>
        </p:txBody>
      </p:sp>
      <p:sp>
        <p:nvSpPr>
          <p:cNvPr id="27" name="テキスト ボックス 26"/>
          <p:cNvSpPr txBox="1"/>
          <p:nvPr/>
        </p:nvSpPr>
        <p:spPr>
          <a:xfrm>
            <a:off x="6970684" y="3232949"/>
            <a:ext cx="1497893" cy="369332"/>
          </a:xfrm>
          <a:prstGeom prst="rect">
            <a:avLst/>
          </a:prstGeom>
          <a:noFill/>
        </p:spPr>
        <p:txBody>
          <a:bodyPr wrap="square" rtlCol="0">
            <a:spAutoFit/>
          </a:bodyPr>
          <a:lstStyle/>
          <a:p>
            <a:r>
              <a:rPr kumimoji="1" lang="ja-JP" altLang="en-US" dirty="0" smtClean="0"/>
              <a:t>雑貨</a:t>
            </a:r>
            <a:r>
              <a:rPr kumimoji="1" lang="en-US" altLang="ja-JP" dirty="0" smtClean="0"/>
              <a:t>+</a:t>
            </a:r>
            <a:r>
              <a:rPr lang="ja-JP" altLang="en-US" dirty="0"/>
              <a:t>食料品</a:t>
            </a:r>
            <a:endParaRPr kumimoji="1" lang="ja-JP" altLang="en-US" dirty="0"/>
          </a:p>
        </p:txBody>
      </p:sp>
      <p:pic>
        <p:nvPicPr>
          <p:cNvPr id="28" name="図 2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91039" y="4154900"/>
            <a:ext cx="2079215" cy="1557404"/>
          </a:xfrm>
          <a:prstGeom prst="rect">
            <a:avLst/>
          </a:prstGeom>
          <a:ln>
            <a:solidFill>
              <a:schemeClr val="tx1"/>
            </a:solidFill>
          </a:ln>
        </p:spPr>
      </p:pic>
      <p:pic>
        <p:nvPicPr>
          <p:cNvPr id="29" name="図 2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96859" y="3920200"/>
            <a:ext cx="4572000" cy="1905000"/>
          </a:xfrm>
          <a:prstGeom prst="rect">
            <a:avLst/>
          </a:prstGeom>
        </p:spPr>
      </p:pic>
      <p:sp>
        <p:nvSpPr>
          <p:cNvPr id="30" name="正方形/長方形 29"/>
          <p:cNvSpPr/>
          <p:nvPr/>
        </p:nvSpPr>
        <p:spPr>
          <a:xfrm>
            <a:off x="251520" y="4130244"/>
            <a:ext cx="2475242" cy="1557403"/>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30"/>
          <p:cNvSpPr txBox="1"/>
          <p:nvPr/>
        </p:nvSpPr>
        <p:spPr>
          <a:xfrm>
            <a:off x="5220072" y="404664"/>
            <a:ext cx="3248505" cy="523220"/>
          </a:xfrm>
          <a:prstGeom prst="rect">
            <a:avLst/>
          </a:prstGeom>
          <a:noFill/>
        </p:spPr>
        <p:txBody>
          <a:bodyPr wrap="square" rtlCol="0">
            <a:spAutoFit/>
          </a:bodyPr>
          <a:lstStyle/>
          <a:p>
            <a:r>
              <a:rPr lang="en-US" altLang="ja-JP" sz="2800" dirty="0">
                <a:solidFill>
                  <a:srgbClr val="C00000"/>
                </a:solidFill>
              </a:rPr>
              <a:t>〈</a:t>
            </a:r>
            <a:r>
              <a:rPr kumimoji="1" lang="ja-JP" altLang="en-US" sz="2800" dirty="0" smtClean="0">
                <a:solidFill>
                  <a:srgbClr val="C00000"/>
                </a:solidFill>
              </a:rPr>
              <a:t>例・Ｆｒａｎｃｆｒａｎｃ</a:t>
            </a:r>
            <a:r>
              <a:rPr kumimoji="1" lang="en-US" altLang="ja-JP" sz="2800" dirty="0" smtClean="0">
                <a:solidFill>
                  <a:srgbClr val="C00000"/>
                </a:solidFill>
              </a:rPr>
              <a:t>〉</a:t>
            </a:r>
            <a:endParaRPr kumimoji="1" lang="ja-JP" altLang="en-US" sz="2800" dirty="0">
              <a:solidFill>
                <a:srgbClr val="C00000"/>
              </a:solidFill>
            </a:endParaRPr>
          </a:p>
        </p:txBody>
      </p:sp>
    </p:spTree>
    <p:extLst>
      <p:ext uri="{BB962C8B-B14F-4D97-AF65-F5344CB8AC3E}">
        <p14:creationId xmlns:p14="http://schemas.microsoft.com/office/powerpoint/2010/main" val="42294710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52718"/>
            <a:ext cx="5791200" cy="467970"/>
          </a:xfrm>
        </p:spPr>
        <p:txBody>
          <a:bodyPr>
            <a:normAutofit fontScale="90000"/>
          </a:bodyPr>
          <a:lstStyle/>
          <a:p>
            <a:r>
              <a:rPr kumimoji="1" lang="ja-JP" altLang="en-US" dirty="0" smtClean="0"/>
              <a:t>　</a:t>
            </a:r>
            <a:endParaRPr kumimoji="1" lang="ja-JP" altLang="en-US" dirty="0"/>
          </a:p>
        </p:txBody>
      </p:sp>
      <p:sp>
        <p:nvSpPr>
          <p:cNvPr id="3" name="コンテンツ プレースホルダ 2"/>
          <p:cNvSpPr>
            <a:spLocks noGrp="1"/>
          </p:cNvSpPr>
          <p:nvPr>
            <p:ph idx="1"/>
          </p:nvPr>
        </p:nvSpPr>
        <p:spPr>
          <a:xfrm>
            <a:off x="457200" y="548681"/>
            <a:ext cx="7620000" cy="5616624"/>
          </a:xfrm>
        </p:spPr>
        <p:txBody>
          <a:bodyPr>
            <a:normAutofit/>
          </a:bodyPr>
          <a:lstStyle/>
          <a:p>
            <a:r>
              <a:rPr kumimoji="1" lang="ja-JP" altLang="en-US" sz="2400" dirty="0" smtClean="0"/>
              <a:t>駅ナカに</a:t>
            </a:r>
            <a:r>
              <a:rPr lang="ja-JP" altLang="en-US" sz="2400" dirty="0" smtClean="0"/>
              <a:t>は</a:t>
            </a:r>
            <a:endParaRPr lang="en-US" altLang="ja-JP" sz="2400" dirty="0" smtClean="0"/>
          </a:p>
          <a:p>
            <a:r>
              <a:rPr kumimoji="1" lang="ja-JP" altLang="en-US" sz="2400" dirty="0" smtClean="0"/>
              <a:t>・テナント型</a:t>
            </a:r>
            <a:endParaRPr kumimoji="1" lang="en-US" altLang="ja-JP" sz="2400" dirty="0" smtClean="0"/>
          </a:p>
          <a:p>
            <a:r>
              <a:rPr lang="ja-JP" altLang="en-US" sz="2400" dirty="0" smtClean="0"/>
              <a:t>　</a:t>
            </a:r>
            <a:r>
              <a:rPr kumimoji="1" lang="ja-JP" altLang="en-US" sz="2400" dirty="0" smtClean="0"/>
              <a:t>（駅ナカと駅ナカ以外にも店舗展開している</a:t>
            </a:r>
            <a:r>
              <a:rPr lang="ja-JP" altLang="en-US" sz="2400" dirty="0" smtClean="0"/>
              <a:t>ブランド</a:t>
            </a:r>
            <a:r>
              <a:rPr kumimoji="1" lang="ja-JP" altLang="en-US" sz="2400" dirty="0" smtClean="0"/>
              <a:t>）</a:t>
            </a:r>
            <a:endParaRPr lang="en-US" altLang="ja-JP" sz="2400" dirty="0" smtClean="0"/>
          </a:p>
          <a:p>
            <a:r>
              <a:rPr kumimoji="1" lang="ja-JP" altLang="en-US" sz="2400" dirty="0" smtClean="0"/>
              <a:t>・専門店型</a:t>
            </a:r>
            <a:endParaRPr kumimoji="1" lang="en-US" altLang="ja-JP" sz="2400" dirty="0" smtClean="0"/>
          </a:p>
          <a:p>
            <a:r>
              <a:rPr lang="ja-JP" altLang="en-US" sz="2400" dirty="0" smtClean="0"/>
              <a:t>　</a:t>
            </a:r>
            <a:r>
              <a:rPr kumimoji="1" lang="ja-JP" altLang="en-US" sz="2400" dirty="0" smtClean="0"/>
              <a:t>（鉄道会社が運営している駅ナカのみのブランド）</a:t>
            </a:r>
            <a:endParaRPr kumimoji="1" lang="en-US" altLang="ja-JP" sz="2400" dirty="0" smtClean="0"/>
          </a:p>
          <a:p>
            <a:r>
              <a:rPr kumimoji="1" lang="ja-JP" altLang="en-US" sz="2400" dirty="0" smtClean="0"/>
              <a:t>の２種類がある</a:t>
            </a:r>
            <a:endParaRPr kumimoji="1" lang="en-US" altLang="ja-JP" sz="2400" dirty="0" smtClean="0"/>
          </a:p>
          <a:p>
            <a:endParaRPr kumimoji="1" lang="en-US" altLang="ja-JP" sz="2400" dirty="0" smtClean="0"/>
          </a:p>
          <a:p>
            <a:r>
              <a:rPr lang="ja-JP" altLang="en-US" sz="2400" dirty="0" smtClean="0"/>
              <a:t>駅ナカ店舗と駅ナカ以外の店舗の関連性と，それがもたらすブランド全体への影響を見ていきたいので，テナント出店しているブランドに研究対象を絞る</a:t>
            </a:r>
            <a:endParaRPr kumimoji="1" lang="ja-JP" altLang="en-US" dirty="0"/>
          </a:p>
        </p:txBody>
      </p:sp>
      <p:sp>
        <p:nvSpPr>
          <p:cNvPr id="4" name="日付プレースホルダ 3"/>
          <p:cNvSpPr>
            <a:spLocks noGrp="1"/>
          </p:cNvSpPr>
          <p:nvPr>
            <p:ph type="dt" sz="half" idx="10"/>
          </p:nvPr>
        </p:nvSpPr>
        <p:spPr/>
        <p:txBody>
          <a:bodyPr/>
          <a:lstStyle/>
          <a:p>
            <a:fld id="{4ECB9822-7D27-4056-8964-23258729885F}" type="datetime1">
              <a:rPr kumimoji="1" lang="ja-JP" altLang="en-US" smtClean="0"/>
              <a:pPr/>
              <a:t>2013/9/9</a:t>
            </a:fld>
            <a:endParaRPr kumimoji="1" lang="ja-JP" altLang="en-US"/>
          </a:p>
        </p:txBody>
      </p:sp>
      <p:sp>
        <p:nvSpPr>
          <p:cNvPr id="5" name="スライド番号プレースホルダ 4"/>
          <p:cNvSpPr>
            <a:spLocks noGrp="1"/>
          </p:cNvSpPr>
          <p:nvPr>
            <p:ph type="sldNum" sz="quarter" idx="12"/>
          </p:nvPr>
        </p:nvSpPr>
        <p:spPr/>
        <p:txBody>
          <a:bodyPr/>
          <a:lstStyle/>
          <a:p>
            <a:fld id="{6C298445-82A3-4105-A96B-F08836EED490}" type="slidenum">
              <a:rPr kumimoji="1" lang="ja-JP" altLang="en-US" smtClean="0"/>
              <a:pPr/>
              <a:t>24</a:t>
            </a:fld>
            <a:endParaRPr kumimoji="1" lang="ja-JP" altLang="en-US"/>
          </a:p>
        </p:txBody>
      </p:sp>
      <p:sp>
        <p:nvSpPr>
          <p:cNvPr id="6" name="角丸四角形 5"/>
          <p:cNvSpPr/>
          <p:nvPr/>
        </p:nvSpPr>
        <p:spPr>
          <a:xfrm>
            <a:off x="467544" y="4221088"/>
            <a:ext cx="7704856" cy="115212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26682" y="152718"/>
            <a:ext cx="5987008" cy="756002"/>
          </a:xfrm>
        </p:spPr>
        <p:txBody>
          <a:bodyPr/>
          <a:lstStyle/>
          <a:p>
            <a:r>
              <a:rPr kumimoji="1" lang="ja-JP" altLang="en-US" dirty="0" smtClean="0"/>
              <a:t>駅ナカの役割</a:t>
            </a:r>
            <a:endParaRPr kumimoji="1" lang="ja-JP" altLang="en-US" dirty="0"/>
          </a:p>
        </p:txBody>
      </p:sp>
      <p:sp>
        <p:nvSpPr>
          <p:cNvPr id="4" name="日付プレースホルダー 3"/>
          <p:cNvSpPr>
            <a:spLocks noGrp="1"/>
          </p:cNvSpPr>
          <p:nvPr>
            <p:ph type="dt" sz="half" idx="10"/>
          </p:nvPr>
        </p:nvSpPr>
        <p:spPr/>
        <p:txBody>
          <a:bodyPr/>
          <a:lstStyle/>
          <a:p>
            <a:fld id="{4ECB9822-7D27-4056-8964-23258729885F}" type="datetime1">
              <a:rPr kumimoji="1" lang="ja-JP" altLang="en-US" smtClean="0"/>
              <a:pPr/>
              <a:t>2013/9/9</a:t>
            </a:fld>
            <a:endParaRPr kumimoji="1" lang="ja-JP" altLang="en-US"/>
          </a:p>
        </p:txBody>
      </p:sp>
      <p:sp>
        <p:nvSpPr>
          <p:cNvPr id="5" name="スライド番号プレースホルダー 4"/>
          <p:cNvSpPr>
            <a:spLocks noGrp="1"/>
          </p:cNvSpPr>
          <p:nvPr>
            <p:ph type="sldNum" sz="quarter" idx="12"/>
          </p:nvPr>
        </p:nvSpPr>
        <p:spPr/>
        <p:txBody>
          <a:bodyPr/>
          <a:lstStyle/>
          <a:p>
            <a:fld id="{6C298445-82A3-4105-A96B-F08836EED490}" type="slidenum">
              <a:rPr kumimoji="1" lang="ja-JP" altLang="en-US" smtClean="0"/>
              <a:pPr/>
              <a:t>25</a:t>
            </a:fld>
            <a:endParaRPr kumimoji="1" lang="ja-JP" altLang="en-US"/>
          </a:p>
        </p:txBody>
      </p:sp>
      <p:sp>
        <p:nvSpPr>
          <p:cNvPr id="6" name="円/楕円 5"/>
          <p:cNvSpPr/>
          <p:nvPr/>
        </p:nvSpPr>
        <p:spPr>
          <a:xfrm>
            <a:off x="273913" y="3323014"/>
            <a:ext cx="3312368" cy="2214316"/>
          </a:xfrm>
          <a:prstGeom prst="ellipse">
            <a:avLst/>
          </a:prstGeom>
          <a:noFill/>
          <a:ln w="571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 name="円/楕円 6"/>
          <p:cNvSpPr/>
          <p:nvPr/>
        </p:nvSpPr>
        <p:spPr>
          <a:xfrm>
            <a:off x="5076056" y="3323014"/>
            <a:ext cx="3248646" cy="2214316"/>
          </a:xfrm>
          <a:prstGeom prst="ellipse">
            <a:avLst/>
          </a:prstGeom>
          <a:noFill/>
          <a:ln w="571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p:nvSpPr>
        <p:spPr>
          <a:xfrm>
            <a:off x="851886" y="3095484"/>
            <a:ext cx="2160239" cy="504056"/>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smtClean="0">
                <a:latin typeface="HGP創英角ｺﾞｼｯｸUB" pitchFamily="50" charset="-128"/>
                <a:ea typeface="HGP創英角ｺﾞｼｯｸUB" pitchFamily="50" charset="-128"/>
              </a:rPr>
              <a:t>駅外（ブランド）</a:t>
            </a:r>
            <a:endParaRPr kumimoji="1" lang="ja-JP" altLang="en-US" sz="2000" dirty="0">
              <a:latin typeface="HGP創英角ｺﾞｼｯｸUB" pitchFamily="50" charset="-128"/>
              <a:ea typeface="HGP創英角ｺﾞｼｯｸUB" pitchFamily="50" charset="-128"/>
            </a:endParaRPr>
          </a:p>
        </p:txBody>
      </p:sp>
      <p:sp>
        <p:nvSpPr>
          <p:cNvPr id="9" name="正方形/長方形 8"/>
          <p:cNvSpPr/>
          <p:nvPr/>
        </p:nvSpPr>
        <p:spPr>
          <a:xfrm>
            <a:off x="5868144" y="3075621"/>
            <a:ext cx="1384724" cy="494786"/>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latin typeface="HGP創英角ｺﾞｼｯｸUB" pitchFamily="50" charset="-128"/>
                <a:ea typeface="HGP創英角ｺﾞｼｯｸUB" pitchFamily="50" charset="-128"/>
              </a:rPr>
              <a:t>駅ナカ</a:t>
            </a:r>
            <a:endParaRPr kumimoji="1" lang="ja-JP" altLang="en-US" sz="2800" dirty="0">
              <a:latin typeface="HGP創英角ｺﾞｼｯｸUB" pitchFamily="50" charset="-128"/>
              <a:ea typeface="HGP創英角ｺﾞｼｯｸUB" pitchFamily="50" charset="-128"/>
            </a:endParaRPr>
          </a:p>
        </p:txBody>
      </p:sp>
      <p:sp>
        <p:nvSpPr>
          <p:cNvPr id="10" name="下カーブ矢印 9"/>
          <p:cNvSpPr/>
          <p:nvPr/>
        </p:nvSpPr>
        <p:spPr>
          <a:xfrm>
            <a:off x="2959117" y="3472778"/>
            <a:ext cx="2448272" cy="605778"/>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1" name="左カーブ矢印 10"/>
          <p:cNvSpPr/>
          <p:nvPr/>
        </p:nvSpPr>
        <p:spPr>
          <a:xfrm rot="5400000">
            <a:off x="3849915" y="3979856"/>
            <a:ext cx="666676" cy="2448272"/>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2" name="テキスト ボックス 11"/>
          <p:cNvSpPr txBox="1"/>
          <p:nvPr/>
        </p:nvSpPr>
        <p:spPr>
          <a:xfrm>
            <a:off x="326682" y="908720"/>
            <a:ext cx="7713142" cy="923330"/>
          </a:xfrm>
          <a:prstGeom prst="rect">
            <a:avLst/>
          </a:prstGeom>
          <a:noFill/>
        </p:spPr>
        <p:txBody>
          <a:bodyPr wrap="square" rtlCol="0">
            <a:spAutoFit/>
          </a:bodyPr>
          <a:lstStyle/>
          <a:p>
            <a:r>
              <a:rPr kumimoji="1" lang="ja-JP" altLang="en-US" dirty="0" smtClean="0"/>
              <a:t>集客力は多い点は魅力的だが、ファッションを扱う店舗にとって単価が安いものが売れやすいことやスペースの制限は大きなデメリットであり、加えて賃料が高いことから一定の売り上げも必要である。</a:t>
            </a:r>
            <a:endParaRPr kumimoji="1" lang="ja-JP" altLang="en-US" dirty="0"/>
          </a:p>
        </p:txBody>
      </p:sp>
      <p:sp>
        <p:nvSpPr>
          <p:cNvPr id="15" name="テキスト ボックス 14"/>
          <p:cNvSpPr txBox="1"/>
          <p:nvPr/>
        </p:nvSpPr>
        <p:spPr>
          <a:xfrm>
            <a:off x="1498597" y="2324091"/>
            <a:ext cx="6529787" cy="369332"/>
          </a:xfrm>
          <a:prstGeom prst="rect">
            <a:avLst/>
          </a:prstGeom>
          <a:noFill/>
        </p:spPr>
        <p:txBody>
          <a:bodyPr wrap="square" rtlCol="0">
            <a:spAutoFit/>
          </a:bodyPr>
          <a:lstStyle/>
          <a:p>
            <a:endParaRPr kumimoji="1" lang="ja-JP" altLang="en-US" dirty="0"/>
          </a:p>
        </p:txBody>
      </p:sp>
      <p:sp>
        <p:nvSpPr>
          <p:cNvPr id="16" name="テキスト ボックス 15"/>
          <p:cNvSpPr txBox="1"/>
          <p:nvPr/>
        </p:nvSpPr>
        <p:spPr>
          <a:xfrm>
            <a:off x="819591" y="2324091"/>
            <a:ext cx="7092509" cy="369332"/>
          </a:xfrm>
          <a:prstGeom prst="rect">
            <a:avLst/>
          </a:prstGeom>
          <a:noFill/>
        </p:spPr>
        <p:txBody>
          <a:bodyPr wrap="square" rtlCol="0">
            <a:spAutoFit/>
          </a:bodyPr>
          <a:lstStyle/>
          <a:p>
            <a:r>
              <a:rPr kumimoji="1" lang="ja-JP" altLang="en-US" dirty="0" smtClean="0">
                <a:latin typeface="HGP創英角ｺﾞｼｯｸUB" pitchFamily="50" charset="-128"/>
                <a:ea typeface="HGP創英角ｺﾞｼｯｸUB" pitchFamily="50" charset="-128"/>
              </a:rPr>
              <a:t>駅ナカ店舗には売上以外にそのブランドに</a:t>
            </a:r>
            <a:r>
              <a:rPr lang="ja-JP" altLang="en-US" dirty="0" smtClean="0">
                <a:latin typeface="HGP創英角ｺﾞｼｯｸUB" pitchFamily="50" charset="-128"/>
                <a:ea typeface="HGP創英角ｺﾞｼｯｸUB" pitchFamily="50" charset="-128"/>
              </a:rPr>
              <a:t>利益が</a:t>
            </a:r>
            <a:r>
              <a:rPr kumimoji="1" lang="ja-JP" altLang="en-US" dirty="0" smtClean="0">
                <a:latin typeface="HGP創英角ｺﾞｼｯｸUB" pitchFamily="50" charset="-128"/>
                <a:ea typeface="HGP創英角ｺﾞｼｯｸUB" pitchFamily="50" charset="-128"/>
              </a:rPr>
              <a:t>あるのではないか</a:t>
            </a:r>
            <a:endParaRPr kumimoji="1" lang="ja-JP" altLang="en-US" dirty="0">
              <a:latin typeface="HGP創英角ｺﾞｼｯｸUB" pitchFamily="50" charset="-128"/>
              <a:ea typeface="HGP創英角ｺﾞｼｯｸUB" pitchFamily="50" charset="-128"/>
            </a:endParaRPr>
          </a:p>
        </p:txBody>
      </p:sp>
      <p:sp>
        <p:nvSpPr>
          <p:cNvPr id="3" name="下矢印 2"/>
          <p:cNvSpPr/>
          <p:nvPr/>
        </p:nvSpPr>
        <p:spPr>
          <a:xfrm>
            <a:off x="2411760" y="1952790"/>
            <a:ext cx="583468" cy="33525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p:cNvSpPr txBox="1"/>
          <p:nvPr/>
        </p:nvSpPr>
        <p:spPr>
          <a:xfrm>
            <a:off x="3077834" y="1862426"/>
            <a:ext cx="4950550" cy="338554"/>
          </a:xfrm>
          <a:prstGeom prst="rect">
            <a:avLst/>
          </a:prstGeom>
          <a:noFill/>
        </p:spPr>
        <p:txBody>
          <a:bodyPr wrap="square" rtlCol="0">
            <a:spAutoFit/>
          </a:bodyPr>
          <a:lstStyle/>
          <a:p>
            <a:r>
              <a:rPr kumimoji="1" lang="ja-JP" altLang="en-US" sz="1600" dirty="0" smtClean="0"/>
              <a:t>にもかかわらず駅ナカに出店するブランドは多い</a:t>
            </a:r>
            <a:endParaRPr kumimoji="1" lang="ja-JP" altLang="en-US" sz="1600" dirty="0"/>
          </a:p>
        </p:txBody>
      </p:sp>
      <p:sp>
        <p:nvSpPr>
          <p:cNvPr id="17" name="正方形/長方形 16"/>
          <p:cNvSpPr/>
          <p:nvPr/>
        </p:nvSpPr>
        <p:spPr>
          <a:xfrm>
            <a:off x="851886" y="2288041"/>
            <a:ext cx="6600434" cy="405382"/>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450833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３．問題意識</a:t>
            </a:r>
            <a:endParaRPr kumimoji="1" lang="ja-JP" altLang="en-US" dirty="0"/>
          </a:p>
        </p:txBody>
      </p:sp>
      <p:sp>
        <p:nvSpPr>
          <p:cNvPr id="4" name="日付プレースホルダー 3"/>
          <p:cNvSpPr>
            <a:spLocks noGrp="1"/>
          </p:cNvSpPr>
          <p:nvPr>
            <p:ph type="dt" sz="half" idx="10"/>
          </p:nvPr>
        </p:nvSpPr>
        <p:spPr/>
        <p:txBody>
          <a:bodyPr/>
          <a:lstStyle/>
          <a:p>
            <a:fld id="{4ECB9822-7D27-4056-8964-23258729885F}" type="datetime1">
              <a:rPr kumimoji="1" lang="ja-JP" altLang="en-US" smtClean="0"/>
              <a:pPr/>
              <a:t>2013/9/9</a:t>
            </a:fld>
            <a:endParaRPr kumimoji="1" lang="ja-JP" altLang="en-US"/>
          </a:p>
        </p:txBody>
      </p:sp>
      <p:sp>
        <p:nvSpPr>
          <p:cNvPr id="5" name="スライド番号プレースホルダー 4"/>
          <p:cNvSpPr>
            <a:spLocks noGrp="1"/>
          </p:cNvSpPr>
          <p:nvPr>
            <p:ph type="sldNum" sz="quarter" idx="12"/>
          </p:nvPr>
        </p:nvSpPr>
        <p:spPr/>
        <p:txBody>
          <a:bodyPr/>
          <a:lstStyle/>
          <a:p>
            <a:fld id="{6C298445-82A3-4105-A96B-F08836EED490}" type="slidenum">
              <a:rPr kumimoji="1" lang="ja-JP" altLang="en-US" smtClean="0"/>
              <a:pPr/>
              <a:t>26</a:t>
            </a:fld>
            <a:endParaRPr kumimoji="1" lang="ja-JP" altLang="en-US"/>
          </a:p>
        </p:txBody>
      </p:sp>
      <p:sp>
        <p:nvSpPr>
          <p:cNvPr id="6" name="角丸四角形 5"/>
          <p:cNvSpPr/>
          <p:nvPr/>
        </p:nvSpPr>
        <p:spPr>
          <a:xfrm>
            <a:off x="323528" y="1772815"/>
            <a:ext cx="8352928" cy="2592289"/>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ja-JP" altLang="en-US" sz="3600" dirty="0" smtClean="0"/>
              <a:t>アパレルブランドの駅ナカ店舗は</a:t>
            </a:r>
            <a:endParaRPr lang="en-US" altLang="ja-JP" sz="3600" dirty="0" smtClean="0"/>
          </a:p>
          <a:p>
            <a:pPr algn="ctr"/>
            <a:r>
              <a:rPr lang="ja-JP" altLang="en-US" sz="3600" dirty="0" smtClean="0"/>
              <a:t>そのブランド全体にとって</a:t>
            </a:r>
            <a:endParaRPr lang="en-US" altLang="ja-JP" sz="3600" dirty="0" smtClean="0"/>
          </a:p>
          <a:p>
            <a:pPr algn="ctr"/>
            <a:r>
              <a:rPr lang="ja-JP" altLang="en-US" sz="3600" dirty="0" smtClean="0"/>
              <a:t>どんな役割を持つのか</a:t>
            </a:r>
            <a:endParaRPr lang="en-US" altLang="ja-JP" sz="3600" dirty="0" smtClean="0"/>
          </a:p>
        </p:txBody>
      </p:sp>
      <p:pic>
        <p:nvPicPr>
          <p:cNvPr id="2051" name="Picture 3" descr="C:\Users\ba110144x\AppData\Local\Microsoft\Windows\Temporary Internet Files\Content.IE5\6PNF8QHI\MC900441930[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24128" y="4581127"/>
            <a:ext cx="1978025" cy="1908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392847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p:cNvSpPr>
            <a:spLocks noGrp="1"/>
          </p:cNvSpPr>
          <p:nvPr>
            <p:ph type="dt" sz="half" idx="10"/>
          </p:nvPr>
        </p:nvSpPr>
        <p:spPr>
          <a:xfrm>
            <a:off x="333450" y="6140749"/>
            <a:ext cx="3429000" cy="304800"/>
          </a:xfrm>
        </p:spPr>
        <p:txBody>
          <a:bodyPr/>
          <a:lstStyle/>
          <a:p>
            <a:fld id="{4ECB9822-7D27-4056-8964-23258729885F}" type="datetime1">
              <a:rPr kumimoji="1" lang="ja-JP" altLang="en-US" smtClean="0"/>
              <a:pPr/>
              <a:t>2013/9/9</a:t>
            </a:fld>
            <a:endParaRPr kumimoji="1" lang="ja-JP" altLang="en-US"/>
          </a:p>
        </p:txBody>
      </p:sp>
      <p:sp>
        <p:nvSpPr>
          <p:cNvPr id="5" name="スライド番号プレースホルダー 4"/>
          <p:cNvSpPr>
            <a:spLocks noGrp="1"/>
          </p:cNvSpPr>
          <p:nvPr>
            <p:ph type="sldNum" sz="quarter" idx="12"/>
          </p:nvPr>
        </p:nvSpPr>
        <p:spPr/>
        <p:txBody>
          <a:bodyPr/>
          <a:lstStyle/>
          <a:p>
            <a:fld id="{6C298445-82A3-4105-A96B-F08836EED490}" type="slidenum">
              <a:rPr kumimoji="1" lang="ja-JP" altLang="en-US" smtClean="0"/>
              <a:pPr/>
              <a:t>27</a:t>
            </a:fld>
            <a:endParaRPr kumimoji="1" lang="ja-JP" altLang="en-US"/>
          </a:p>
        </p:txBody>
      </p:sp>
      <p:sp>
        <p:nvSpPr>
          <p:cNvPr id="7" name="円/楕円 6"/>
          <p:cNvSpPr/>
          <p:nvPr/>
        </p:nvSpPr>
        <p:spPr>
          <a:xfrm>
            <a:off x="1755493" y="1538320"/>
            <a:ext cx="2232248" cy="1728192"/>
          </a:xfrm>
          <a:prstGeom prst="ellipse">
            <a:avLst/>
          </a:prstGeom>
          <a:solidFill>
            <a:schemeClr val="tx2">
              <a:lumMod val="40000"/>
              <a:lumOff val="6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smtClean="0"/>
              <a:t>認知率高</a:t>
            </a:r>
            <a:endParaRPr kumimoji="1" lang="ja-JP" altLang="en-US" sz="3200" dirty="0"/>
          </a:p>
        </p:txBody>
      </p:sp>
      <p:sp>
        <p:nvSpPr>
          <p:cNvPr id="8" name="円/楕円 7"/>
          <p:cNvSpPr/>
          <p:nvPr/>
        </p:nvSpPr>
        <p:spPr>
          <a:xfrm>
            <a:off x="4587924" y="1557341"/>
            <a:ext cx="2160240" cy="1759655"/>
          </a:xfrm>
          <a:prstGeom prst="ellipse">
            <a:avLst/>
          </a:prstGeom>
          <a:solidFill>
            <a:schemeClr val="accent3">
              <a:lumMod val="60000"/>
              <a:lumOff val="4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smtClean="0"/>
              <a:t>認知率低</a:t>
            </a:r>
            <a:endParaRPr lang="en-US" altLang="ja-JP" sz="3200" dirty="0" smtClean="0"/>
          </a:p>
        </p:txBody>
      </p:sp>
      <p:cxnSp>
        <p:nvCxnSpPr>
          <p:cNvPr id="10" name="直線コネクタ 9"/>
          <p:cNvCxnSpPr/>
          <p:nvPr/>
        </p:nvCxnSpPr>
        <p:spPr>
          <a:xfrm>
            <a:off x="4267909" y="913781"/>
            <a:ext cx="0" cy="2592288"/>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2" name="直線矢印コネクタ 11"/>
          <p:cNvCxnSpPr/>
          <p:nvPr/>
        </p:nvCxnSpPr>
        <p:spPr>
          <a:xfrm>
            <a:off x="1315097" y="2393634"/>
            <a:ext cx="440396" cy="3829"/>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5" name="直線矢印コネクタ 14"/>
          <p:cNvCxnSpPr/>
          <p:nvPr/>
        </p:nvCxnSpPr>
        <p:spPr>
          <a:xfrm flipH="1" flipV="1">
            <a:off x="6794703" y="2394591"/>
            <a:ext cx="369585" cy="1"/>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20" name="正方形/長方形 19"/>
          <p:cNvSpPr/>
          <p:nvPr/>
        </p:nvSpPr>
        <p:spPr>
          <a:xfrm>
            <a:off x="179512" y="2209925"/>
            <a:ext cx="1103155" cy="4002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期待・高</a:t>
            </a:r>
            <a:endParaRPr kumimoji="1" lang="ja-JP" altLang="en-US" dirty="0"/>
          </a:p>
        </p:txBody>
      </p:sp>
      <p:sp>
        <p:nvSpPr>
          <p:cNvPr id="21" name="正方形/長方形 20"/>
          <p:cNvSpPr/>
          <p:nvPr/>
        </p:nvSpPr>
        <p:spPr>
          <a:xfrm>
            <a:off x="7164288" y="2209925"/>
            <a:ext cx="1621265"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期待・低</a:t>
            </a:r>
            <a:endParaRPr kumimoji="1" lang="ja-JP" altLang="en-US" dirty="0"/>
          </a:p>
        </p:txBody>
      </p:sp>
      <p:sp>
        <p:nvSpPr>
          <p:cNvPr id="28" name="テキスト ボックス 27"/>
          <p:cNvSpPr txBox="1"/>
          <p:nvPr/>
        </p:nvSpPr>
        <p:spPr>
          <a:xfrm>
            <a:off x="1535295" y="3758041"/>
            <a:ext cx="5868494" cy="646331"/>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ja-JP" altLang="en-US" dirty="0" smtClean="0"/>
              <a:t>満足できた場合は、両方ともプラスの反応だが、満足できなかった場合は認知度の高低で反応が違う</a:t>
            </a:r>
            <a:endParaRPr kumimoji="1" lang="en-US" altLang="ja-JP" dirty="0" smtClean="0"/>
          </a:p>
        </p:txBody>
      </p:sp>
      <p:sp>
        <p:nvSpPr>
          <p:cNvPr id="31" name="テキスト ボックス 30"/>
          <p:cNvSpPr txBox="1"/>
          <p:nvPr/>
        </p:nvSpPr>
        <p:spPr>
          <a:xfrm>
            <a:off x="4894797" y="4570061"/>
            <a:ext cx="4176464" cy="1200329"/>
          </a:xfrm>
          <a:prstGeom prst="rect">
            <a:avLst/>
          </a:prstGeom>
          <a:noFill/>
        </p:spPr>
        <p:txBody>
          <a:bodyPr wrap="square" rtlCol="0">
            <a:spAutoFit/>
          </a:bodyPr>
          <a:lstStyle/>
          <a:p>
            <a:r>
              <a:rPr lang="ja-JP" altLang="en-US" dirty="0" smtClean="0"/>
              <a:t>満足できなかった場合</a:t>
            </a:r>
            <a:endParaRPr lang="en-US" altLang="ja-JP" dirty="0" smtClean="0"/>
          </a:p>
          <a:p>
            <a:r>
              <a:rPr lang="ja-JP" altLang="en-US" dirty="0" smtClean="0"/>
              <a:t>認知度が低いためにブランドに対するイメージが無く、駅ナカ店舗のイメージがブランド全体のイメージに⇒マイナス</a:t>
            </a:r>
            <a:endParaRPr kumimoji="1" lang="en-US" altLang="ja-JP" dirty="0" smtClean="0"/>
          </a:p>
        </p:txBody>
      </p:sp>
      <p:sp>
        <p:nvSpPr>
          <p:cNvPr id="1024" name="下矢印 1023"/>
          <p:cNvSpPr/>
          <p:nvPr/>
        </p:nvSpPr>
        <p:spPr>
          <a:xfrm>
            <a:off x="4057273" y="5680006"/>
            <a:ext cx="427731" cy="32765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5" name="テキスト ボックス 1024"/>
          <p:cNvSpPr txBox="1"/>
          <p:nvPr/>
        </p:nvSpPr>
        <p:spPr>
          <a:xfrm>
            <a:off x="1907704" y="6165304"/>
            <a:ext cx="5760639" cy="369332"/>
          </a:xfrm>
          <a:prstGeom prst="rect">
            <a:avLst/>
          </a:prstGeom>
          <a:noFill/>
        </p:spPr>
        <p:txBody>
          <a:bodyPr wrap="square" rtlCol="0">
            <a:spAutoFit/>
          </a:bodyPr>
          <a:lstStyle/>
          <a:p>
            <a:r>
              <a:rPr kumimoji="1" lang="ja-JP" altLang="en-US" dirty="0" smtClean="0">
                <a:solidFill>
                  <a:srgbClr val="FF6600"/>
                </a:solidFill>
              </a:rPr>
              <a:t>これらの反応の違いはブランド価値の違い</a:t>
            </a:r>
            <a:r>
              <a:rPr kumimoji="1" lang="ja-JP" altLang="en-US" dirty="0" smtClean="0"/>
              <a:t>によるもの</a:t>
            </a:r>
            <a:endParaRPr kumimoji="1" lang="ja-JP" altLang="en-US" dirty="0"/>
          </a:p>
        </p:txBody>
      </p:sp>
      <p:sp>
        <p:nvSpPr>
          <p:cNvPr id="2" name="テキスト ボックス 1"/>
          <p:cNvSpPr txBox="1"/>
          <p:nvPr/>
        </p:nvSpPr>
        <p:spPr>
          <a:xfrm>
            <a:off x="333450" y="327528"/>
            <a:ext cx="4301013" cy="461665"/>
          </a:xfrm>
          <a:prstGeom prst="rect">
            <a:avLst/>
          </a:prstGeom>
          <a:noFill/>
        </p:spPr>
        <p:txBody>
          <a:bodyPr wrap="square" rtlCol="0">
            <a:spAutoFit/>
          </a:bodyPr>
          <a:lstStyle/>
          <a:p>
            <a:r>
              <a:rPr kumimoji="1" lang="ja-JP" altLang="en-US" sz="2400" dirty="0" smtClean="0">
                <a:solidFill>
                  <a:schemeClr val="tx2"/>
                </a:solidFill>
              </a:rPr>
              <a:t>駅ナカ店舗での消費者の反応</a:t>
            </a:r>
            <a:endParaRPr kumimoji="1" lang="ja-JP" altLang="en-US" sz="2400" dirty="0">
              <a:solidFill>
                <a:schemeClr val="tx2"/>
              </a:solidFill>
            </a:endParaRPr>
          </a:p>
        </p:txBody>
      </p:sp>
      <p:sp>
        <p:nvSpPr>
          <p:cNvPr id="3" name="テキスト ボックス 2"/>
          <p:cNvSpPr txBox="1"/>
          <p:nvPr/>
        </p:nvSpPr>
        <p:spPr>
          <a:xfrm>
            <a:off x="474076" y="4570061"/>
            <a:ext cx="3409977" cy="1200329"/>
          </a:xfrm>
          <a:prstGeom prst="rect">
            <a:avLst/>
          </a:prstGeom>
          <a:noFill/>
        </p:spPr>
        <p:txBody>
          <a:bodyPr wrap="square" rtlCol="0">
            <a:spAutoFit/>
          </a:bodyPr>
          <a:lstStyle/>
          <a:p>
            <a:r>
              <a:rPr kumimoji="1" lang="ja-JP" altLang="en-US" dirty="0" smtClean="0"/>
              <a:t>満足できなかった場合</a:t>
            </a:r>
            <a:endParaRPr kumimoji="1" lang="en-US" altLang="ja-JP" dirty="0" smtClean="0"/>
          </a:p>
          <a:p>
            <a:r>
              <a:rPr kumimoji="1" lang="ja-JP" altLang="en-US" dirty="0" smtClean="0"/>
              <a:t>駅外店舗での購入を検討→マイナスイメージは駅ナカ店舗だけ</a:t>
            </a:r>
            <a:r>
              <a:rPr lang="ja-JP" altLang="en-US" dirty="0" smtClean="0"/>
              <a:t>に留まる</a:t>
            </a:r>
            <a:endParaRPr kumimoji="1" lang="ja-JP" altLang="en-US" dirty="0"/>
          </a:p>
        </p:txBody>
      </p:sp>
      <p:cxnSp>
        <p:nvCxnSpPr>
          <p:cNvPr id="17" name="直線コネクタ 16"/>
          <p:cNvCxnSpPr/>
          <p:nvPr/>
        </p:nvCxnSpPr>
        <p:spPr>
          <a:xfrm>
            <a:off x="4271139" y="4570061"/>
            <a:ext cx="0" cy="959956"/>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5196527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p:cNvSpPr>
            <a:spLocks noGrp="1"/>
          </p:cNvSpPr>
          <p:nvPr>
            <p:ph type="dt" sz="half" idx="10"/>
          </p:nvPr>
        </p:nvSpPr>
        <p:spPr/>
        <p:txBody>
          <a:bodyPr/>
          <a:lstStyle/>
          <a:p>
            <a:fld id="{4ECB9822-7D27-4056-8964-23258729885F}" type="datetime1">
              <a:rPr kumimoji="1" lang="ja-JP" altLang="en-US" smtClean="0"/>
              <a:pPr/>
              <a:t>2013/9/9</a:t>
            </a:fld>
            <a:endParaRPr kumimoji="1" lang="ja-JP" altLang="en-US"/>
          </a:p>
        </p:txBody>
      </p:sp>
      <p:sp>
        <p:nvSpPr>
          <p:cNvPr id="5" name="スライド番号プレースホルダー 4"/>
          <p:cNvSpPr>
            <a:spLocks noGrp="1"/>
          </p:cNvSpPr>
          <p:nvPr>
            <p:ph type="sldNum" sz="quarter" idx="12"/>
          </p:nvPr>
        </p:nvSpPr>
        <p:spPr/>
        <p:txBody>
          <a:bodyPr/>
          <a:lstStyle/>
          <a:p>
            <a:fld id="{6C298445-82A3-4105-A96B-F08836EED490}" type="slidenum">
              <a:rPr kumimoji="1" lang="ja-JP" altLang="en-US" smtClean="0"/>
              <a:pPr/>
              <a:t>28</a:t>
            </a:fld>
            <a:endParaRPr kumimoji="1" lang="ja-JP" altLang="en-US"/>
          </a:p>
        </p:txBody>
      </p:sp>
      <p:sp>
        <p:nvSpPr>
          <p:cNvPr id="8" name="角丸四角形 7"/>
          <p:cNvSpPr/>
          <p:nvPr/>
        </p:nvSpPr>
        <p:spPr>
          <a:xfrm>
            <a:off x="539552" y="332656"/>
            <a:ext cx="7992888" cy="295232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539552" y="3429000"/>
            <a:ext cx="7980112" cy="274020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755576" y="404664"/>
            <a:ext cx="3960440" cy="369332"/>
          </a:xfrm>
          <a:prstGeom prst="rect">
            <a:avLst/>
          </a:prstGeom>
          <a:noFill/>
        </p:spPr>
        <p:txBody>
          <a:bodyPr wrap="square" rtlCol="0">
            <a:spAutoFit/>
          </a:bodyPr>
          <a:lstStyle/>
          <a:p>
            <a:r>
              <a:rPr kumimoji="1" lang="ja-JP" altLang="en-US" dirty="0" smtClean="0"/>
              <a:t>認知率が高い店舗</a:t>
            </a:r>
            <a:endParaRPr kumimoji="1" lang="ja-JP" altLang="en-US" dirty="0"/>
          </a:p>
        </p:txBody>
      </p:sp>
      <p:sp>
        <p:nvSpPr>
          <p:cNvPr id="11" name="テキスト ボックス 10"/>
          <p:cNvSpPr txBox="1"/>
          <p:nvPr/>
        </p:nvSpPr>
        <p:spPr>
          <a:xfrm>
            <a:off x="761928" y="3511424"/>
            <a:ext cx="3312368" cy="369332"/>
          </a:xfrm>
          <a:prstGeom prst="rect">
            <a:avLst/>
          </a:prstGeom>
          <a:noFill/>
        </p:spPr>
        <p:txBody>
          <a:bodyPr wrap="square" rtlCol="0">
            <a:spAutoFit/>
          </a:bodyPr>
          <a:lstStyle/>
          <a:p>
            <a:r>
              <a:rPr kumimoji="1" lang="ja-JP" altLang="en-US" dirty="0" smtClean="0"/>
              <a:t>認知率が低い店舗</a:t>
            </a:r>
            <a:endParaRPr kumimoji="1" lang="ja-JP" altLang="en-US" dirty="0"/>
          </a:p>
        </p:txBody>
      </p:sp>
      <p:pic>
        <p:nvPicPr>
          <p:cNvPr id="3074" name="Picture 2" descr="\\hkfs02\data2\ba110144x\Documents\My Pictures\05_01_uk_p_2.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95006" y="2141595"/>
            <a:ext cx="740948" cy="769816"/>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hkfs02\data2\ba110144x\Documents\My Pictures\174.g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7903" y="800204"/>
            <a:ext cx="1363662" cy="1159816"/>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kfs02\data2\ba110144x\Documents\My Pictures\0406_03.gi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402915" y="1567704"/>
            <a:ext cx="1628200" cy="542733"/>
          </a:xfrm>
          <a:prstGeom prst="rect">
            <a:avLst/>
          </a:prstGeom>
          <a:noFill/>
          <a:extLst>
            <a:ext uri="{909E8E84-426E-40DD-AFC4-6F175D3DCCD1}">
              <a14:hiddenFill xmlns:a14="http://schemas.microsoft.com/office/drawing/2010/main">
                <a:solidFill>
                  <a:srgbClr val="FFFFFF"/>
                </a:solidFill>
              </a14:hiddenFill>
            </a:ext>
          </a:extLst>
        </p:spPr>
      </p:pic>
      <p:pic>
        <p:nvPicPr>
          <p:cNvPr id="3077" name="Picture 5" descr="\\hkfs02\data2\ba110144x\Documents\My Pictures\e0233283_17522521.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311051" y="947261"/>
            <a:ext cx="1049806" cy="787355"/>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kfs02\data2\ba110144x\Documents\My Pictures\img47f5a593zikezj.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071329" y="2236197"/>
            <a:ext cx="1619250" cy="619125"/>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hkfs02\data2\ba110144x\Documents\My Pictures\logo_overseas.gif"/>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232275" y="1418273"/>
            <a:ext cx="841596" cy="841596"/>
          </a:xfrm>
          <a:prstGeom prst="rect">
            <a:avLst/>
          </a:prstGeom>
          <a:noFill/>
          <a:extLst>
            <a:ext uri="{909E8E84-426E-40DD-AFC4-6F175D3DCCD1}">
              <a14:hiddenFill xmlns:a14="http://schemas.microsoft.com/office/drawing/2010/main">
                <a:solidFill>
                  <a:srgbClr val="FFFFFF"/>
                </a:solidFill>
              </a14:hiddenFill>
            </a:ext>
          </a:extLst>
        </p:spPr>
      </p:pic>
      <p:pic>
        <p:nvPicPr>
          <p:cNvPr id="3081" name="Picture 9" descr="\\hkfs02\data2\ba110144x\Documents\My Pictures\logo-ne_net.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333765" y="1201477"/>
            <a:ext cx="1516906" cy="821514"/>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hkfs02\data2\ba110144x\Documents\My Pictures\ur.jp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927875" y="2328040"/>
            <a:ext cx="971000" cy="684511"/>
          </a:xfrm>
          <a:prstGeom prst="rect">
            <a:avLst/>
          </a:prstGeom>
          <a:noFill/>
          <a:extLst>
            <a:ext uri="{909E8E84-426E-40DD-AFC4-6F175D3DCCD1}">
              <a14:hiddenFill xmlns:a14="http://schemas.microsoft.com/office/drawing/2010/main">
                <a:solidFill>
                  <a:srgbClr val="FFFFFF"/>
                </a:solidFill>
              </a14:hiddenFill>
            </a:ext>
          </a:extLst>
        </p:spPr>
      </p:pic>
      <p:pic>
        <p:nvPicPr>
          <p:cNvPr id="3083" name="Picture 11" descr="\\hkfs02\data2\ba110144x\Documents\My Pictures\thCAOVO8QN.jp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626216" y="685880"/>
            <a:ext cx="1412906" cy="1062648"/>
          </a:xfrm>
          <a:prstGeom prst="rect">
            <a:avLst/>
          </a:prstGeom>
          <a:noFill/>
          <a:extLst>
            <a:ext uri="{909E8E84-426E-40DD-AFC4-6F175D3DCCD1}">
              <a14:hiddenFill xmlns:a14="http://schemas.microsoft.com/office/drawing/2010/main">
                <a:solidFill>
                  <a:srgbClr val="FFFFFF"/>
                </a:solidFill>
              </a14:hiddenFill>
            </a:ext>
          </a:extLst>
        </p:spPr>
      </p:pic>
      <p:pic>
        <p:nvPicPr>
          <p:cNvPr id="3084" name="Picture 12" descr="\\hkfs02\data2\ba110144x\Documents\My Pictures\lowrysfarm.gif"/>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773928" y="1839071"/>
            <a:ext cx="1298902" cy="1298902"/>
          </a:xfrm>
          <a:prstGeom prst="rect">
            <a:avLst/>
          </a:prstGeom>
          <a:noFill/>
          <a:extLst>
            <a:ext uri="{909E8E84-426E-40DD-AFC4-6F175D3DCCD1}">
              <a14:hiddenFill xmlns:a14="http://schemas.microsoft.com/office/drawing/2010/main">
                <a:solidFill>
                  <a:srgbClr val="FFFFFF"/>
                </a:solidFill>
              </a14:hiddenFill>
            </a:ext>
          </a:extLst>
        </p:spPr>
      </p:pic>
      <p:pic>
        <p:nvPicPr>
          <p:cNvPr id="3085" name="Picture 13" descr="\\hkfs02\data2\ba110144x\Documents\My Pictures\dd.jp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5176985" y="422879"/>
            <a:ext cx="896886" cy="898759"/>
          </a:xfrm>
          <a:prstGeom prst="rect">
            <a:avLst/>
          </a:prstGeom>
          <a:noFill/>
          <a:extLst>
            <a:ext uri="{909E8E84-426E-40DD-AFC4-6F175D3DCCD1}">
              <a14:hiddenFill xmlns:a14="http://schemas.microsoft.com/office/drawing/2010/main">
                <a:solidFill>
                  <a:srgbClr val="FFFFFF"/>
                </a:solidFill>
              </a14:hiddenFill>
            </a:ext>
          </a:extLst>
        </p:spPr>
      </p:pic>
      <p:pic>
        <p:nvPicPr>
          <p:cNvPr id="3086" name="Picture 14" descr="\\hkfs02\data2\ba110144x\Documents\My Pictures\teitter-hlogo.gif"/>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4074296" y="3823808"/>
            <a:ext cx="1043401" cy="1043401"/>
          </a:xfrm>
          <a:prstGeom prst="rect">
            <a:avLst/>
          </a:prstGeom>
          <a:noFill/>
          <a:extLst>
            <a:ext uri="{909E8E84-426E-40DD-AFC4-6F175D3DCCD1}">
              <a14:hiddenFill xmlns:a14="http://schemas.microsoft.com/office/drawing/2010/main">
                <a:solidFill>
                  <a:srgbClr val="FFFFFF"/>
                </a:solidFill>
              </a14:hiddenFill>
            </a:ext>
          </a:extLst>
        </p:spPr>
      </p:pic>
      <p:pic>
        <p:nvPicPr>
          <p:cNvPr id="3087" name="Picture 15" descr="\\hkfs02\data2\ba110144x\Documents\My Pictures\554347_350587378338363_680817488_n.jpg"/>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6362495" y="1912458"/>
            <a:ext cx="1152128" cy="1152128"/>
          </a:xfrm>
          <a:prstGeom prst="rect">
            <a:avLst/>
          </a:prstGeom>
          <a:noFill/>
          <a:extLst>
            <a:ext uri="{909E8E84-426E-40DD-AFC4-6F175D3DCCD1}">
              <a14:hiddenFill xmlns:a14="http://schemas.microsoft.com/office/drawing/2010/main">
                <a:solidFill>
                  <a:srgbClr val="FFFFFF"/>
                </a:solidFill>
              </a14:hiddenFill>
            </a:ext>
          </a:extLst>
        </p:spPr>
      </p:pic>
      <p:pic>
        <p:nvPicPr>
          <p:cNvPr id="3088" name="Picture 16" descr="\\hkfs02\data2\ba110144x\Documents\My Pictures\thCAGAK91Q.jpg"/>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610292" y="4794849"/>
            <a:ext cx="1369944" cy="1369944"/>
          </a:xfrm>
          <a:prstGeom prst="rect">
            <a:avLst/>
          </a:prstGeom>
          <a:noFill/>
          <a:extLst>
            <a:ext uri="{909E8E84-426E-40DD-AFC4-6F175D3DCCD1}">
              <a14:hiddenFill xmlns:a14="http://schemas.microsoft.com/office/drawing/2010/main">
                <a:solidFill>
                  <a:srgbClr val="FFFFFF"/>
                </a:solidFill>
              </a14:hiddenFill>
            </a:ext>
          </a:extLst>
        </p:spPr>
      </p:pic>
      <p:pic>
        <p:nvPicPr>
          <p:cNvPr id="3089" name="Picture 17" descr="\\hkfs02\data2\ba110144x\Documents\My Pictures\logo.gif"/>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2311051" y="4125913"/>
            <a:ext cx="1371600" cy="552450"/>
          </a:xfrm>
          <a:prstGeom prst="rect">
            <a:avLst/>
          </a:prstGeom>
          <a:noFill/>
          <a:extLst>
            <a:ext uri="{909E8E84-426E-40DD-AFC4-6F175D3DCCD1}">
              <a14:hiddenFill xmlns:a14="http://schemas.microsoft.com/office/drawing/2010/main">
                <a:solidFill>
                  <a:srgbClr val="FFFFFF"/>
                </a:solidFill>
              </a14:hiddenFill>
            </a:ext>
          </a:extLst>
        </p:spPr>
      </p:pic>
      <p:pic>
        <p:nvPicPr>
          <p:cNvPr id="3090" name="Picture 18" descr="\\hkfs02\data2\ba110144x\Documents\My Pictures\K1300B02057_rogo.gif"/>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762810" y="5169755"/>
            <a:ext cx="1708067" cy="931673"/>
          </a:xfrm>
          <a:prstGeom prst="rect">
            <a:avLst/>
          </a:prstGeom>
          <a:noFill/>
          <a:extLst>
            <a:ext uri="{909E8E84-426E-40DD-AFC4-6F175D3DCCD1}">
              <a14:hiddenFill xmlns:a14="http://schemas.microsoft.com/office/drawing/2010/main">
                <a:solidFill>
                  <a:srgbClr val="FFFFFF"/>
                </a:solidFill>
              </a14:hiddenFill>
            </a:ext>
          </a:extLst>
        </p:spPr>
      </p:pic>
      <p:pic>
        <p:nvPicPr>
          <p:cNvPr id="3091" name="Picture 19" descr="\\hkfs02\data2\ba110144x\Documents\My Pictures\chamn1.jpg"/>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4145290" y="5316979"/>
            <a:ext cx="2063390" cy="637223"/>
          </a:xfrm>
          <a:prstGeom prst="rect">
            <a:avLst/>
          </a:prstGeom>
          <a:noFill/>
          <a:extLst>
            <a:ext uri="{909E8E84-426E-40DD-AFC4-6F175D3DCCD1}">
              <a14:hiddenFill xmlns:a14="http://schemas.microsoft.com/office/drawing/2010/main">
                <a:solidFill>
                  <a:srgbClr val="FFFFFF"/>
                </a:solidFill>
              </a14:hiddenFill>
            </a:ext>
          </a:extLst>
        </p:spPr>
      </p:pic>
      <p:pic>
        <p:nvPicPr>
          <p:cNvPr id="3092" name="Picture 20" descr="\\hkfs02\data2\ba110144x\Documents\My Pictures\922747_429054890527219_2063696441_n.jpg"/>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837903" y="3926045"/>
            <a:ext cx="997793" cy="997793"/>
          </a:xfrm>
          <a:prstGeom prst="rect">
            <a:avLst/>
          </a:prstGeom>
          <a:noFill/>
          <a:extLst>
            <a:ext uri="{909E8E84-426E-40DD-AFC4-6F175D3DCCD1}">
              <a14:hiddenFill xmlns:a14="http://schemas.microsoft.com/office/drawing/2010/main">
                <a:solidFill>
                  <a:srgbClr val="FFFFFF"/>
                </a:solidFill>
              </a14:hiddenFill>
            </a:ext>
          </a:extLst>
        </p:spPr>
      </p:pic>
      <p:pic>
        <p:nvPicPr>
          <p:cNvPr id="3093" name="Picture 21" descr="\\hkfs02\data2\ba110144x\Documents\My Pictures\k167455011.jpg"/>
          <p:cNvPicPr>
            <a:picLocks noChangeAspect="1" noChangeArrowheads="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5680402" y="3695312"/>
            <a:ext cx="1631726" cy="1152262"/>
          </a:xfrm>
          <a:prstGeom prst="rect">
            <a:avLst/>
          </a:prstGeom>
          <a:noFill/>
          <a:extLst>
            <a:ext uri="{909E8E84-426E-40DD-AFC4-6F175D3DCCD1}">
              <a14:hiddenFill xmlns:a14="http://schemas.microsoft.com/office/drawing/2010/main">
                <a:solidFill>
                  <a:srgbClr val="FFFFFF"/>
                </a:solidFill>
              </a14:hiddenFill>
            </a:ext>
          </a:extLst>
        </p:spPr>
      </p:pic>
      <p:pic>
        <p:nvPicPr>
          <p:cNvPr id="3094" name="Picture 22" descr="\\hkfs02\data2\ba110144x\Documents\My Pictures\o025002501338276924054.jpg"/>
          <p:cNvPicPr>
            <a:picLocks noChangeAspect="1" noChangeArrowheads="1"/>
          </p:cNvPicPr>
          <p:nvPr/>
        </p:nvPicPr>
        <p:blipFill>
          <a:blip r:embed="rId22" cstate="print">
            <a:extLst>
              <a:ext uri="{28A0092B-C50C-407E-A947-70E740481C1C}">
                <a14:useLocalDpi xmlns:a14="http://schemas.microsoft.com/office/drawing/2010/main" val="0"/>
              </a:ext>
            </a:extLst>
          </a:blip>
          <a:srcRect/>
          <a:stretch>
            <a:fillRect/>
          </a:stretch>
        </p:blipFill>
        <p:spPr bwMode="auto">
          <a:xfrm>
            <a:off x="6817746" y="4847574"/>
            <a:ext cx="938810" cy="938810"/>
          </a:xfrm>
          <a:prstGeom prst="rect">
            <a:avLst/>
          </a:prstGeom>
          <a:noFill/>
          <a:extLst>
            <a:ext uri="{909E8E84-426E-40DD-AFC4-6F175D3DCCD1}">
              <a14:hiddenFill xmlns:a14="http://schemas.microsoft.com/office/drawing/2010/main">
                <a:solidFill>
                  <a:srgbClr val="FFFFFF"/>
                </a:solidFill>
              </a14:hiddenFill>
            </a:ext>
          </a:extLst>
        </p:spPr>
      </p:pic>
      <p:pic>
        <p:nvPicPr>
          <p:cNvPr id="3095" name="Picture 23" descr="\\hkfs02\data2\ba110144x\Documents\My Pictures\logo.jpg"/>
          <p:cNvPicPr>
            <a:picLocks noChangeAspect="1" noChangeArrowheads="1"/>
          </p:cNvPicPr>
          <p:nvPr/>
        </p:nvPicPr>
        <p:blipFill>
          <a:blip r:embed="rId23" cstate="print">
            <a:extLst>
              <a:ext uri="{28A0092B-C50C-407E-A947-70E740481C1C}">
                <a14:useLocalDpi xmlns:a14="http://schemas.microsoft.com/office/drawing/2010/main" val="0"/>
              </a:ext>
            </a:extLst>
          </a:blip>
          <a:srcRect/>
          <a:stretch>
            <a:fillRect/>
          </a:stretch>
        </p:blipFill>
        <p:spPr bwMode="auto">
          <a:xfrm>
            <a:off x="6247444" y="773996"/>
            <a:ext cx="1849312" cy="3695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1850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52718"/>
            <a:ext cx="5791200" cy="828010"/>
          </a:xfrm>
        </p:spPr>
        <p:txBody>
          <a:bodyPr/>
          <a:lstStyle/>
          <a:p>
            <a:r>
              <a:rPr kumimoji="1" lang="ja-JP" altLang="en-US" dirty="0" smtClean="0"/>
              <a:t>　</a:t>
            </a:r>
            <a:endParaRPr kumimoji="1" lang="ja-JP" altLang="en-US" dirty="0"/>
          </a:p>
        </p:txBody>
      </p:sp>
      <p:sp>
        <p:nvSpPr>
          <p:cNvPr id="3" name="コンテンツ プレースホルダ 2"/>
          <p:cNvSpPr>
            <a:spLocks noGrp="1"/>
          </p:cNvSpPr>
          <p:nvPr>
            <p:ph idx="1"/>
          </p:nvPr>
        </p:nvSpPr>
        <p:spPr>
          <a:xfrm>
            <a:off x="467544" y="2852936"/>
            <a:ext cx="7620000" cy="2697163"/>
          </a:xfrm>
        </p:spPr>
        <p:txBody>
          <a:bodyPr>
            <a:normAutofit/>
          </a:bodyPr>
          <a:lstStyle/>
          <a:p>
            <a:r>
              <a:rPr kumimoji="1" lang="ja-JP" altLang="en-US" sz="3000" dirty="0" smtClean="0"/>
              <a:t>消費者に買ってもらうのに有効な場所である</a:t>
            </a:r>
            <a:endParaRPr kumimoji="1" lang="en-US" altLang="ja-JP" sz="3000" dirty="0" smtClean="0"/>
          </a:p>
          <a:p>
            <a:r>
              <a:rPr lang="ja-JP" altLang="en-US" sz="3000" dirty="0" smtClean="0"/>
              <a:t>それに加えて駅ナカは街ナカ店舗に比べ</a:t>
            </a:r>
            <a:endParaRPr lang="en-US" altLang="ja-JP" sz="3000" dirty="0" smtClean="0"/>
          </a:p>
          <a:p>
            <a:r>
              <a:rPr lang="ja-JP" altLang="en-US" sz="3000" dirty="0" smtClean="0"/>
              <a:t>「消費者に知ってもらう場」としての効果が大きい</a:t>
            </a:r>
            <a:endParaRPr kumimoji="1" lang="en-US" altLang="ja-JP" sz="2800" dirty="0" smtClean="0"/>
          </a:p>
          <a:p>
            <a:endParaRPr lang="en-US" altLang="ja-JP" sz="2800" dirty="0" smtClean="0"/>
          </a:p>
          <a:p>
            <a:endParaRPr kumimoji="1" lang="ja-JP" altLang="en-US" dirty="0"/>
          </a:p>
        </p:txBody>
      </p:sp>
      <p:sp>
        <p:nvSpPr>
          <p:cNvPr id="4" name="日付プレースホルダ 3"/>
          <p:cNvSpPr>
            <a:spLocks noGrp="1"/>
          </p:cNvSpPr>
          <p:nvPr>
            <p:ph type="dt" sz="half" idx="10"/>
          </p:nvPr>
        </p:nvSpPr>
        <p:spPr/>
        <p:txBody>
          <a:bodyPr/>
          <a:lstStyle/>
          <a:p>
            <a:fld id="{4ECB9822-7D27-4056-8964-23258729885F}" type="datetime1">
              <a:rPr kumimoji="1" lang="ja-JP" altLang="en-US" smtClean="0"/>
              <a:pPr/>
              <a:t>2013/9/9</a:t>
            </a:fld>
            <a:endParaRPr kumimoji="1" lang="ja-JP" altLang="en-US"/>
          </a:p>
        </p:txBody>
      </p:sp>
      <p:sp>
        <p:nvSpPr>
          <p:cNvPr id="5" name="スライド番号プレースホルダ 4"/>
          <p:cNvSpPr>
            <a:spLocks noGrp="1"/>
          </p:cNvSpPr>
          <p:nvPr>
            <p:ph type="sldNum" sz="quarter" idx="12"/>
          </p:nvPr>
        </p:nvSpPr>
        <p:spPr/>
        <p:txBody>
          <a:bodyPr/>
          <a:lstStyle/>
          <a:p>
            <a:fld id="{6C298445-82A3-4105-A96B-F08836EED490}" type="slidenum">
              <a:rPr kumimoji="1" lang="ja-JP" altLang="en-US" smtClean="0"/>
              <a:pPr/>
              <a:t>29</a:t>
            </a:fld>
            <a:endParaRPr kumimoji="1" lang="ja-JP" altLang="en-US"/>
          </a:p>
        </p:txBody>
      </p:sp>
      <p:sp>
        <p:nvSpPr>
          <p:cNvPr id="8" name="テキスト ボックス 7"/>
          <p:cNvSpPr txBox="1"/>
          <p:nvPr/>
        </p:nvSpPr>
        <p:spPr>
          <a:xfrm>
            <a:off x="539552" y="764704"/>
            <a:ext cx="7416824" cy="1708160"/>
          </a:xfrm>
          <a:prstGeom prst="rect">
            <a:avLst/>
          </a:prstGeom>
          <a:noFill/>
          <a:ln w="57150">
            <a:solidFill>
              <a:srgbClr val="0DA334"/>
            </a:solidFill>
            <a:prstDash val="sysDash"/>
          </a:ln>
        </p:spPr>
        <p:txBody>
          <a:bodyPr wrap="square" rtlCol="0">
            <a:spAutoFit/>
          </a:bodyPr>
          <a:lstStyle/>
          <a:p>
            <a:r>
              <a:rPr kumimoji="1" lang="ja-JP" altLang="en-US" sz="2800" dirty="0" smtClean="0"/>
              <a:t>駅ナカでは，多様な顧客がターゲットとなるので，安定した売り上げの確保や広告宣伝効果を求めて激しい出店競争が繰り広げられている</a:t>
            </a:r>
            <a:endParaRPr kumimoji="1" lang="en-US" altLang="ja-JP" sz="2800" dirty="0" smtClean="0"/>
          </a:p>
          <a:p>
            <a:endParaRPr kumimoji="1" lang="en-US" altLang="ja-JP" sz="900" dirty="0" smtClean="0"/>
          </a:p>
          <a:p>
            <a:pPr algn="r"/>
            <a:r>
              <a:rPr lang="ja-JP" altLang="en-US" sz="1200" dirty="0" smtClean="0"/>
              <a:t>参考：観光の窓口</a:t>
            </a:r>
            <a:r>
              <a:rPr lang="en-US" altLang="ja-JP" sz="1200" dirty="0" smtClean="0"/>
              <a:t>HP http://kanmado.com/category/1477086.html</a:t>
            </a:r>
            <a:endParaRPr kumimoji="1" lang="ja-JP" altLang="en-US" sz="12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はじめに</a:t>
            </a:r>
            <a:endParaRPr kumimoji="1" lang="ja-JP" altLang="en-US" dirty="0"/>
          </a:p>
        </p:txBody>
      </p:sp>
      <p:sp>
        <p:nvSpPr>
          <p:cNvPr id="3" name="コンテンツ プレースホルダー 2"/>
          <p:cNvSpPr>
            <a:spLocks noGrp="1"/>
          </p:cNvSpPr>
          <p:nvPr>
            <p:ph idx="1"/>
          </p:nvPr>
        </p:nvSpPr>
        <p:spPr/>
        <p:txBody>
          <a:bodyPr>
            <a:normAutofit/>
          </a:bodyPr>
          <a:lstStyle/>
          <a:p>
            <a:pPr marL="457200" indent="-457200">
              <a:buFont typeface="Arial" pitchFamily="34" charset="0"/>
              <a:buChar char="•"/>
            </a:pPr>
            <a:r>
              <a:rPr lang="ja-JP" altLang="en-US" sz="2800" dirty="0" smtClean="0"/>
              <a:t>近頃、著しい駅の発展により駅ナカ、駅チカといった言葉を耳にするようになり、移動中にふらっと立ち寄る非計画購買が増加してきたように感じられ、実際に見てみると、駅の中の店舗も以前より充実してきたような印象を受ける。</a:t>
            </a:r>
            <a:endParaRPr lang="en-US" altLang="ja-JP" sz="2800" dirty="0" smtClean="0"/>
          </a:p>
          <a:p>
            <a:pPr marL="457200" indent="-457200">
              <a:buFont typeface="Arial" pitchFamily="34" charset="0"/>
              <a:buChar char="•"/>
            </a:pPr>
            <a:r>
              <a:rPr lang="ja-JP" altLang="en-US" sz="2800" dirty="0" smtClean="0"/>
              <a:t>そこで、本研究では駅に注目し、駅消費について研究していく。</a:t>
            </a:r>
            <a:endParaRPr kumimoji="1" lang="en-US" altLang="ja-JP" sz="2800" dirty="0" smtClean="0"/>
          </a:p>
        </p:txBody>
      </p:sp>
      <p:sp>
        <p:nvSpPr>
          <p:cNvPr id="4" name="日付プレースホルダー 3"/>
          <p:cNvSpPr>
            <a:spLocks noGrp="1"/>
          </p:cNvSpPr>
          <p:nvPr>
            <p:ph type="dt" sz="half" idx="10"/>
          </p:nvPr>
        </p:nvSpPr>
        <p:spPr/>
        <p:txBody>
          <a:bodyPr/>
          <a:lstStyle/>
          <a:p>
            <a:fld id="{5E49174C-1AE3-4E11-A7C7-EB4E33F38FA7}" type="datetime1">
              <a:rPr kumimoji="1" lang="ja-JP" altLang="en-US" smtClean="0"/>
              <a:pPr/>
              <a:t>2013/9/9</a:t>
            </a:fld>
            <a:endParaRPr kumimoji="1" lang="ja-JP" altLang="en-US" dirty="0"/>
          </a:p>
        </p:txBody>
      </p:sp>
      <p:sp>
        <p:nvSpPr>
          <p:cNvPr id="5" name="スライド番号プレースホルダー 4"/>
          <p:cNvSpPr>
            <a:spLocks noGrp="1"/>
          </p:cNvSpPr>
          <p:nvPr>
            <p:ph type="sldNum" sz="quarter" idx="12"/>
          </p:nvPr>
        </p:nvSpPr>
        <p:spPr/>
        <p:txBody>
          <a:bodyPr/>
          <a:lstStyle/>
          <a:p>
            <a:fld id="{6C298445-82A3-4105-A96B-F08836EED490}" type="slidenum">
              <a:rPr kumimoji="1" lang="ja-JP" altLang="en-US" smtClean="0"/>
              <a:pPr/>
              <a:t>3</a:t>
            </a:fld>
            <a:endParaRPr kumimoji="1" lang="ja-JP" altLang="en-US" dirty="0"/>
          </a:p>
        </p:txBody>
      </p:sp>
    </p:spTree>
    <p:extLst>
      <p:ext uri="{BB962C8B-B14F-4D97-AF65-F5344CB8AC3E}">
        <p14:creationId xmlns:p14="http://schemas.microsoft.com/office/powerpoint/2010/main" val="79656318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52718"/>
            <a:ext cx="5791200" cy="467970"/>
          </a:xfrm>
        </p:spPr>
        <p:txBody>
          <a:bodyPr>
            <a:normAutofit fontScale="90000"/>
          </a:bodyPr>
          <a:lstStyle/>
          <a:p>
            <a:r>
              <a:rPr kumimoji="1" lang="ja-JP" altLang="en-US" dirty="0" smtClean="0"/>
              <a:t>　</a:t>
            </a:r>
            <a:endParaRPr kumimoji="1" lang="ja-JP" altLang="en-US" dirty="0"/>
          </a:p>
        </p:txBody>
      </p:sp>
      <p:sp>
        <p:nvSpPr>
          <p:cNvPr id="3" name="コンテンツ プレースホルダ 2"/>
          <p:cNvSpPr>
            <a:spLocks noGrp="1"/>
          </p:cNvSpPr>
          <p:nvPr>
            <p:ph idx="1"/>
          </p:nvPr>
        </p:nvSpPr>
        <p:spPr>
          <a:xfrm>
            <a:off x="457200" y="836712"/>
            <a:ext cx="7620000" cy="5289451"/>
          </a:xfrm>
        </p:spPr>
        <p:txBody>
          <a:bodyPr>
            <a:noAutofit/>
          </a:bodyPr>
          <a:lstStyle/>
          <a:p>
            <a:r>
              <a:rPr lang="ja-JP" altLang="en-US" sz="2800" b="0" dirty="0" smtClean="0"/>
              <a:t>認知率が高い店舗</a:t>
            </a:r>
            <a:endParaRPr lang="en-US" altLang="ja-JP" sz="2800" b="0" dirty="0" smtClean="0"/>
          </a:p>
          <a:p>
            <a:r>
              <a:rPr kumimoji="1" lang="ja-JP" altLang="en-US" sz="2800" b="0" dirty="0" smtClean="0"/>
              <a:t>知ってもらうということはクリアしてい</a:t>
            </a:r>
            <a:r>
              <a:rPr lang="ja-JP" altLang="en-US" sz="2800" b="0" dirty="0" smtClean="0"/>
              <a:t>る</a:t>
            </a:r>
            <a:endParaRPr kumimoji="1" lang="en-US" altLang="ja-JP" sz="2800" b="0" dirty="0" smtClean="0"/>
          </a:p>
          <a:p>
            <a:r>
              <a:rPr lang="ja-JP" altLang="en-US" sz="2800" b="0" dirty="0" smtClean="0"/>
              <a:t>信頼するブランドが駅という便利な場所にあるという“利便性重視”</a:t>
            </a:r>
            <a:endParaRPr lang="en-US" altLang="ja-JP" sz="2800" b="0" dirty="0" smtClean="0"/>
          </a:p>
          <a:p>
            <a:endParaRPr kumimoji="1" lang="en-US" altLang="ja-JP" sz="2800" b="0" dirty="0" smtClean="0">
              <a:solidFill>
                <a:srgbClr val="FF0000"/>
              </a:solidFill>
            </a:endParaRPr>
          </a:p>
          <a:p>
            <a:endParaRPr kumimoji="1" lang="en-US" altLang="ja-JP" sz="2800" b="0" dirty="0" smtClean="0"/>
          </a:p>
          <a:p>
            <a:r>
              <a:rPr lang="ja-JP" altLang="en-US" sz="2800" b="0" dirty="0" smtClean="0"/>
              <a:t>認知率が低い店舗</a:t>
            </a:r>
            <a:endParaRPr lang="en-US" altLang="ja-JP" sz="2800" b="0" dirty="0" smtClean="0"/>
          </a:p>
          <a:p>
            <a:r>
              <a:rPr kumimoji="1" lang="ja-JP" altLang="en-US" sz="2800" b="0" dirty="0" smtClean="0"/>
              <a:t>買ってもらうことも大切だが，</a:t>
            </a:r>
            <a:endParaRPr kumimoji="1" lang="en-US" altLang="ja-JP" sz="2800" b="0" dirty="0" smtClean="0"/>
          </a:p>
          <a:p>
            <a:r>
              <a:rPr kumimoji="1" lang="ja-JP" altLang="en-US" sz="2800" b="0" dirty="0" smtClean="0"/>
              <a:t>ブランドを知ってもらうということも大切</a:t>
            </a:r>
            <a:endParaRPr kumimoji="1" lang="ja-JP" altLang="en-US" sz="2800" b="0" dirty="0"/>
          </a:p>
        </p:txBody>
      </p:sp>
      <p:sp>
        <p:nvSpPr>
          <p:cNvPr id="4" name="日付プレースホルダ 3"/>
          <p:cNvSpPr>
            <a:spLocks noGrp="1"/>
          </p:cNvSpPr>
          <p:nvPr>
            <p:ph type="dt" sz="half" idx="10"/>
          </p:nvPr>
        </p:nvSpPr>
        <p:spPr/>
        <p:txBody>
          <a:bodyPr/>
          <a:lstStyle/>
          <a:p>
            <a:fld id="{4ECB9822-7D27-4056-8964-23258729885F}" type="datetime1">
              <a:rPr kumimoji="1" lang="ja-JP" altLang="en-US" smtClean="0"/>
              <a:pPr/>
              <a:t>2013/9/9</a:t>
            </a:fld>
            <a:endParaRPr kumimoji="1" lang="ja-JP" altLang="en-US"/>
          </a:p>
        </p:txBody>
      </p:sp>
      <p:sp>
        <p:nvSpPr>
          <p:cNvPr id="5" name="スライド番号プレースホルダ 4"/>
          <p:cNvSpPr>
            <a:spLocks noGrp="1"/>
          </p:cNvSpPr>
          <p:nvPr>
            <p:ph type="sldNum" sz="quarter" idx="12"/>
          </p:nvPr>
        </p:nvSpPr>
        <p:spPr/>
        <p:txBody>
          <a:bodyPr/>
          <a:lstStyle/>
          <a:p>
            <a:fld id="{6C298445-82A3-4105-A96B-F08836EED490}" type="slidenum">
              <a:rPr kumimoji="1" lang="ja-JP" altLang="en-US" smtClean="0"/>
              <a:pPr/>
              <a:t>30</a:t>
            </a:fld>
            <a:endParaRPr kumimoji="1" lang="ja-JP" altLang="en-US"/>
          </a:p>
        </p:txBody>
      </p:sp>
      <p:sp>
        <p:nvSpPr>
          <p:cNvPr id="8" name="横巻き 7"/>
          <p:cNvSpPr/>
          <p:nvPr/>
        </p:nvSpPr>
        <p:spPr>
          <a:xfrm>
            <a:off x="395536" y="764704"/>
            <a:ext cx="3168352" cy="648072"/>
          </a:xfrm>
          <a:prstGeom prst="horizontalScroll">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横巻き 8"/>
          <p:cNvSpPr/>
          <p:nvPr/>
        </p:nvSpPr>
        <p:spPr>
          <a:xfrm>
            <a:off x="395536" y="4149080"/>
            <a:ext cx="3168352" cy="648072"/>
          </a:xfrm>
          <a:prstGeom prst="horizontalScroll">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 name="Picture 2" descr="\\hkfs02\data2\ba110144x\Documents\My Pictures\05_01_uk_p_2.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00192" y="404664"/>
            <a:ext cx="1008112" cy="104738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8" descr="\\hkfs02\data2\ba110144x\Documents\My Pictures\logo_overseas.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68344" y="404664"/>
            <a:ext cx="1218639" cy="1218639"/>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9" descr="\\hkfs02\data2\ba110144x\Documents\My Pictures\chamn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36096" y="4509120"/>
            <a:ext cx="2063390" cy="637223"/>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4" descr="\\hkfs02\data2\ba110144x\Documents\My Pictures\teitter-hlogo.gi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68344" y="4293096"/>
            <a:ext cx="1043401" cy="1043401"/>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8" descr="\\hkfs02\data2\ba110144x\Documents\My Pictures\K1300B02057_rogo.gi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804248" y="5373216"/>
            <a:ext cx="1708067" cy="931673"/>
          </a:xfrm>
          <a:prstGeom prst="rect">
            <a:avLst/>
          </a:prstGeom>
          <a:noFill/>
          <a:extLst>
            <a:ext uri="{909E8E84-426E-40DD-AFC4-6F175D3DCCD1}">
              <a14:hiddenFill xmlns:a14="http://schemas.microsoft.com/office/drawing/2010/main">
                <a:solidFill>
                  <a:srgbClr val="FFFFFF"/>
                </a:solidFill>
              </a14:hiddenFill>
            </a:ext>
          </a:extLst>
        </p:spPr>
      </p:pic>
      <p:sp>
        <p:nvSpPr>
          <p:cNvPr id="20" name="雲 19"/>
          <p:cNvSpPr/>
          <p:nvPr/>
        </p:nvSpPr>
        <p:spPr>
          <a:xfrm>
            <a:off x="683569" y="2924944"/>
            <a:ext cx="8203414" cy="1224136"/>
          </a:xfrm>
          <a:prstGeom prst="cloud">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smtClean="0">
                <a:solidFill>
                  <a:srgbClr val="FF0000"/>
                </a:solidFill>
              </a:rPr>
              <a:t>ブランドの価値の高さで位置づけ</a:t>
            </a:r>
            <a:r>
              <a:rPr kumimoji="1" lang="ja-JP" altLang="en-US" sz="2000" dirty="0" smtClean="0">
                <a:solidFill>
                  <a:srgbClr val="FF0000"/>
                </a:solidFill>
              </a:rPr>
              <a:t>が異なる</a:t>
            </a:r>
            <a:endParaRPr kumimoji="1" lang="ja-JP" altLang="en-US" sz="2000" dirty="0">
              <a:solidFill>
                <a:srgbClr val="FF0000"/>
              </a:solidFill>
            </a:endParaRPr>
          </a:p>
        </p:txBody>
      </p:sp>
      <p:sp>
        <p:nvSpPr>
          <p:cNvPr id="21" name="上下矢印 20"/>
          <p:cNvSpPr/>
          <p:nvPr/>
        </p:nvSpPr>
        <p:spPr>
          <a:xfrm>
            <a:off x="1547664" y="2924944"/>
            <a:ext cx="576064" cy="1224136"/>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6" name="Picture 3" descr="\\hkfs02\data2\ba110144x\Documents\My Pictures\174.gi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54265" y="184796"/>
            <a:ext cx="1363662" cy="115981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４．研究目的</a:t>
            </a:r>
            <a:endParaRPr kumimoji="1" lang="ja-JP" altLang="en-US" dirty="0"/>
          </a:p>
        </p:txBody>
      </p:sp>
      <p:sp>
        <p:nvSpPr>
          <p:cNvPr id="4" name="日付プレースホルダ 3"/>
          <p:cNvSpPr>
            <a:spLocks noGrp="1"/>
          </p:cNvSpPr>
          <p:nvPr>
            <p:ph type="dt" sz="half" idx="10"/>
          </p:nvPr>
        </p:nvSpPr>
        <p:spPr/>
        <p:txBody>
          <a:bodyPr/>
          <a:lstStyle/>
          <a:p>
            <a:fld id="{4ECB9822-7D27-4056-8964-23258729885F}" type="datetime1">
              <a:rPr kumimoji="1" lang="ja-JP" altLang="en-US" smtClean="0"/>
              <a:pPr/>
              <a:t>2013/9/9</a:t>
            </a:fld>
            <a:endParaRPr kumimoji="1" lang="ja-JP" altLang="en-US" dirty="0"/>
          </a:p>
        </p:txBody>
      </p:sp>
      <p:sp>
        <p:nvSpPr>
          <p:cNvPr id="5" name="スライド番号プレースホルダ 4"/>
          <p:cNvSpPr>
            <a:spLocks noGrp="1"/>
          </p:cNvSpPr>
          <p:nvPr>
            <p:ph type="sldNum" sz="quarter" idx="12"/>
          </p:nvPr>
        </p:nvSpPr>
        <p:spPr/>
        <p:txBody>
          <a:bodyPr/>
          <a:lstStyle/>
          <a:p>
            <a:fld id="{6C298445-82A3-4105-A96B-F08836EED490}" type="slidenum">
              <a:rPr kumimoji="1" lang="ja-JP" altLang="en-US" smtClean="0"/>
              <a:pPr/>
              <a:t>31</a:t>
            </a:fld>
            <a:endParaRPr kumimoji="1" lang="ja-JP" altLang="en-US" dirty="0"/>
          </a:p>
        </p:txBody>
      </p:sp>
      <p:sp>
        <p:nvSpPr>
          <p:cNvPr id="6" name="角丸四角形 5"/>
          <p:cNvSpPr/>
          <p:nvPr/>
        </p:nvSpPr>
        <p:spPr>
          <a:xfrm>
            <a:off x="467544" y="2060848"/>
            <a:ext cx="7992888" cy="2664296"/>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ja-JP" altLang="en-US" sz="3200" dirty="0" smtClean="0"/>
              <a:t>認知度の高いブランドと低いブランドが</a:t>
            </a:r>
            <a:endParaRPr lang="en-US" altLang="ja-JP" sz="3200" dirty="0" smtClean="0"/>
          </a:p>
          <a:p>
            <a:pPr algn="ctr"/>
            <a:r>
              <a:rPr lang="ja-JP" altLang="en-US" sz="3200" dirty="0" smtClean="0"/>
              <a:t>駅ナカ店舗を利用してブランド全体に</a:t>
            </a:r>
            <a:endParaRPr lang="en-US" altLang="ja-JP" sz="3200" dirty="0" smtClean="0"/>
          </a:p>
          <a:p>
            <a:pPr algn="ctr"/>
            <a:r>
              <a:rPr lang="ja-JP" altLang="en-US" sz="3200" dirty="0" smtClean="0"/>
              <a:t>プラスの影響を与える手法を探る</a:t>
            </a:r>
            <a:endParaRPr lang="en-US" altLang="ja-JP" sz="3200" dirty="0" smtClean="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95536" y="188640"/>
            <a:ext cx="5626968" cy="687606"/>
          </a:xfrm>
        </p:spPr>
        <p:txBody>
          <a:bodyPr/>
          <a:lstStyle/>
          <a:p>
            <a:r>
              <a:rPr kumimoji="1" lang="ja-JP" altLang="en-US" dirty="0" smtClean="0"/>
              <a:t>仮説の導出</a:t>
            </a:r>
            <a:endParaRPr kumimoji="1" lang="ja-JP" altLang="en-US" dirty="0"/>
          </a:p>
        </p:txBody>
      </p:sp>
      <p:sp>
        <p:nvSpPr>
          <p:cNvPr id="4" name="日付プレースホルダー 3"/>
          <p:cNvSpPr>
            <a:spLocks noGrp="1"/>
          </p:cNvSpPr>
          <p:nvPr>
            <p:ph type="dt" sz="half" idx="10"/>
          </p:nvPr>
        </p:nvSpPr>
        <p:spPr/>
        <p:txBody>
          <a:bodyPr/>
          <a:lstStyle/>
          <a:p>
            <a:fld id="{4ECB9822-7D27-4056-8964-23258729885F}" type="datetime1">
              <a:rPr kumimoji="1" lang="ja-JP" altLang="en-US" smtClean="0"/>
              <a:pPr/>
              <a:t>2013/9/9</a:t>
            </a:fld>
            <a:endParaRPr kumimoji="1" lang="ja-JP" altLang="en-US"/>
          </a:p>
        </p:txBody>
      </p:sp>
      <p:sp>
        <p:nvSpPr>
          <p:cNvPr id="5" name="スライド番号プレースホルダー 4"/>
          <p:cNvSpPr>
            <a:spLocks noGrp="1"/>
          </p:cNvSpPr>
          <p:nvPr>
            <p:ph type="sldNum" sz="quarter" idx="12"/>
          </p:nvPr>
        </p:nvSpPr>
        <p:spPr/>
        <p:txBody>
          <a:bodyPr/>
          <a:lstStyle/>
          <a:p>
            <a:fld id="{6C298445-82A3-4105-A96B-F08836EED490}" type="slidenum">
              <a:rPr kumimoji="1" lang="ja-JP" altLang="en-US" smtClean="0"/>
              <a:pPr/>
              <a:t>32</a:t>
            </a:fld>
            <a:endParaRPr kumimoji="1" lang="ja-JP" altLang="en-US"/>
          </a:p>
        </p:txBody>
      </p:sp>
      <p:sp>
        <p:nvSpPr>
          <p:cNvPr id="7" name="テキスト ボックス 6"/>
          <p:cNvSpPr txBox="1"/>
          <p:nvPr/>
        </p:nvSpPr>
        <p:spPr>
          <a:xfrm flipH="1">
            <a:off x="523905" y="980728"/>
            <a:ext cx="6872053" cy="461665"/>
          </a:xfrm>
          <a:prstGeom prst="rect">
            <a:avLst/>
          </a:prstGeom>
          <a:noFill/>
        </p:spPr>
        <p:txBody>
          <a:bodyPr wrap="square" rtlCol="0">
            <a:spAutoFit/>
          </a:bodyPr>
          <a:lstStyle/>
          <a:p>
            <a:r>
              <a:rPr kumimoji="1" lang="ja-JP" altLang="en-US" sz="2400" dirty="0" smtClean="0"/>
              <a:t>ブランド全体へのプラスの影響</a:t>
            </a:r>
            <a:endParaRPr kumimoji="1" lang="ja-JP" altLang="en-US" sz="2400" dirty="0"/>
          </a:p>
        </p:txBody>
      </p:sp>
      <p:sp>
        <p:nvSpPr>
          <p:cNvPr id="8" name="下矢印 7"/>
          <p:cNvSpPr/>
          <p:nvPr/>
        </p:nvSpPr>
        <p:spPr>
          <a:xfrm>
            <a:off x="1865817" y="1520515"/>
            <a:ext cx="612068" cy="46805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395536" y="1984037"/>
            <a:ext cx="7416824" cy="461665"/>
          </a:xfrm>
          <a:prstGeom prst="rect">
            <a:avLst/>
          </a:prstGeom>
          <a:noFill/>
        </p:spPr>
        <p:txBody>
          <a:bodyPr wrap="square" rtlCol="0">
            <a:spAutoFit/>
          </a:bodyPr>
          <a:lstStyle/>
          <a:p>
            <a:r>
              <a:rPr lang="en-US" altLang="ja-JP" dirty="0" smtClean="0">
                <a:latin typeface="HGS創英角ｺﾞｼｯｸUB" pitchFamily="50" charset="-128"/>
                <a:ea typeface="HGS創英角ｺﾞｼｯｸUB" pitchFamily="50" charset="-128"/>
              </a:rPr>
              <a:t>‘</a:t>
            </a:r>
            <a:r>
              <a:rPr kumimoji="1" lang="ja-JP" altLang="en-US" sz="2400" dirty="0" smtClean="0">
                <a:solidFill>
                  <a:schemeClr val="accent3"/>
                </a:solidFill>
                <a:latin typeface="HGS創英角ｺﾞｼｯｸUB" pitchFamily="50" charset="-128"/>
                <a:ea typeface="HGS創英角ｺﾞｼｯｸUB" pitchFamily="50" charset="-128"/>
              </a:rPr>
              <a:t>ブランドエクイティ</a:t>
            </a:r>
            <a:r>
              <a:rPr kumimoji="1" lang="en-US" altLang="ja-JP" sz="2400" dirty="0" smtClean="0">
                <a:latin typeface="HGS創英角ｺﾞｼｯｸUB" pitchFamily="50" charset="-128"/>
                <a:ea typeface="HGS創英角ｺﾞｼｯｸUB" pitchFamily="50" charset="-128"/>
              </a:rPr>
              <a:t>’</a:t>
            </a:r>
            <a:r>
              <a:rPr lang="ja-JP" altLang="en-US" sz="2400" dirty="0" smtClean="0">
                <a:latin typeface="+mn-ea"/>
              </a:rPr>
              <a:t>に注目</a:t>
            </a:r>
            <a:r>
              <a:rPr lang="en-US" altLang="ja-JP" sz="2400" dirty="0" smtClean="0">
                <a:latin typeface="+mn-ea"/>
              </a:rPr>
              <a:t>(</a:t>
            </a:r>
            <a:r>
              <a:rPr lang="en-US" altLang="ja-JP" sz="2400" dirty="0" err="1" smtClean="0">
                <a:latin typeface="+mn-ea"/>
              </a:rPr>
              <a:t>Aaker</a:t>
            </a:r>
            <a:r>
              <a:rPr lang="en-US" altLang="ja-JP" sz="2400" dirty="0" smtClean="0">
                <a:latin typeface="+mn-ea"/>
              </a:rPr>
              <a:t> 1991)</a:t>
            </a:r>
            <a:endParaRPr kumimoji="1" lang="en-US" altLang="ja-JP" sz="2400" dirty="0" smtClean="0">
              <a:latin typeface="HGS創英角ｺﾞｼｯｸUB" pitchFamily="50" charset="-128"/>
              <a:ea typeface="HGS創英角ｺﾞｼｯｸUB" pitchFamily="50" charset="-128"/>
            </a:endParaRPr>
          </a:p>
        </p:txBody>
      </p:sp>
      <p:sp>
        <p:nvSpPr>
          <p:cNvPr id="10" name="正方形/長方形 9"/>
          <p:cNvSpPr/>
          <p:nvPr/>
        </p:nvSpPr>
        <p:spPr>
          <a:xfrm>
            <a:off x="415482" y="2445702"/>
            <a:ext cx="8188966" cy="830997"/>
          </a:xfrm>
          <a:prstGeom prst="rect">
            <a:avLst/>
          </a:prstGeom>
        </p:spPr>
        <p:txBody>
          <a:bodyPr wrap="square">
            <a:spAutoFit/>
          </a:bodyPr>
          <a:lstStyle/>
          <a:p>
            <a:r>
              <a:rPr lang="ja-JP" altLang="en-US" sz="2400" dirty="0" smtClean="0"/>
              <a:t>その</a:t>
            </a:r>
            <a:r>
              <a:rPr lang="ja-JP" altLang="en-US" sz="2400" dirty="0"/>
              <a:t>名前やシンボルと結びついたブランドの資産と負債の</a:t>
            </a:r>
            <a:r>
              <a:rPr lang="ja-JP" altLang="en-US" sz="2400" dirty="0" smtClean="0"/>
              <a:t>集合消費者</a:t>
            </a:r>
            <a:r>
              <a:rPr lang="ja-JP" altLang="en-US" sz="2400" dirty="0"/>
              <a:t>心理の中で形成される資産の５つの</a:t>
            </a:r>
            <a:r>
              <a:rPr lang="ja-JP" altLang="en-US" sz="2400" dirty="0" smtClean="0"/>
              <a:t>要素</a:t>
            </a:r>
            <a:endParaRPr lang="en-US" altLang="ja-JP" sz="2400" dirty="0"/>
          </a:p>
        </p:txBody>
      </p:sp>
      <p:sp>
        <p:nvSpPr>
          <p:cNvPr id="11" name="テキスト ボックス 10"/>
          <p:cNvSpPr txBox="1"/>
          <p:nvPr/>
        </p:nvSpPr>
        <p:spPr>
          <a:xfrm>
            <a:off x="2567506" y="1520515"/>
            <a:ext cx="1728192" cy="369332"/>
          </a:xfrm>
          <a:prstGeom prst="rect">
            <a:avLst/>
          </a:prstGeom>
          <a:noFill/>
        </p:spPr>
        <p:txBody>
          <a:bodyPr wrap="square" rtlCol="0">
            <a:spAutoFit/>
          </a:bodyPr>
          <a:lstStyle/>
          <a:p>
            <a:r>
              <a:rPr kumimoji="1" lang="ja-JP" altLang="en-US" dirty="0" smtClean="0"/>
              <a:t>尺度として</a:t>
            </a:r>
            <a:r>
              <a:rPr kumimoji="1" lang="en-US" altLang="ja-JP" dirty="0" smtClean="0"/>
              <a:t>…</a:t>
            </a:r>
            <a:endParaRPr kumimoji="1" lang="ja-JP" altLang="en-US" dirty="0"/>
          </a:p>
        </p:txBody>
      </p:sp>
      <p:sp>
        <p:nvSpPr>
          <p:cNvPr id="12" name="テキスト ボックス 11"/>
          <p:cNvSpPr txBox="1"/>
          <p:nvPr/>
        </p:nvSpPr>
        <p:spPr>
          <a:xfrm>
            <a:off x="1547664" y="6319192"/>
            <a:ext cx="6840760" cy="307777"/>
          </a:xfrm>
          <a:prstGeom prst="rect">
            <a:avLst/>
          </a:prstGeom>
          <a:noFill/>
        </p:spPr>
        <p:txBody>
          <a:bodyPr wrap="square" rtlCol="0">
            <a:spAutoFit/>
          </a:bodyPr>
          <a:lstStyle/>
          <a:p>
            <a:pPr lvl="0">
              <a:spcBef>
                <a:spcPct val="20000"/>
              </a:spcBef>
              <a:spcAft>
                <a:spcPts val="600"/>
              </a:spcAft>
            </a:pPr>
            <a:r>
              <a:rPr lang="ja-JP" altLang="en-US" sz="1400" b="1" dirty="0">
                <a:solidFill>
                  <a:srgbClr val="000000"/>
                </a:solidFill>
              </a:rPr>
              <a:t>青木幸弘・岸志津江・田中洋 </a:t>
            </a:r>
            <a:r>
              <a:rPr lang="en-US" altLang="ja-JP" sz="1400" b="1" dirty="0">
                <a:solidFill>
                  <a:srgbClr val="000000"/>
                </a:solidFill>
              </a:rPr>
              <a:t>〔2000〕 </a:t>
            </a:r>
            <a:r>
              <a:rPr lang="ja-JP" altLang="en-US" sz="1400" b="1" dirty="0">
                <a:solidFill>
                  <a:srgbClr val="000000"/>
                </a:solidFill>
              </a:rPr>
              <a:t>「ブランド構築と広告戦略」 日経広告研究所</a:t>
            </a:r>
            <a:endParaRPr lang="en-US" altLang="ja-JP" sz="1400" b="1" dirty="0">
              <a:solidFill>
                <a:srgbClr val="000000"/>
              </a:solidFill>
            </a:endParaRPr>
          </a:p>
        </p:txBody>
      </p:sp>
      <p:pic>
        <p:nvPicPr>
          <p:cNvPr id="13" name="Picture 6" descr="C:\Users\bc1100596\AppData\Local\Microsoft\Windows\Temporary Internet Files\Content.IE5\OUJQ9LMP\MC900441896[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3905" y="4047380"/>
            <a:ext cx="1123950" cy="779463"/>
          </a:xfrm>
          <a:prstGeom prst="rect">
            <a:avLst/>
          </a:prstGeom>
          <a:noFill/>
          <a:extLst>
            <a:ext uri="{909E8E84-426E-40DD-AFC4-6F175D3DCCD1}">
              <a14:hiddenFill xmlns:a14="http://schemas.microsoft.com/office/drawing/2010/main">
                <a:solidFill>
                  <a:srgbClr val="FFFFFF"/>
                </a:solidFill>
              </a14:hiddenFill>
            </a:ext>
          </a:extLst>
        </p:spPr>
      </p:pic>
      <p:sp>
        <p:nvSpPr>
          <p:cNvPr id="14" name="角丸四角形 13"/>
          <p:cNvSpPr/>
          <p:nvPr/>
        </p:nvSpPr>
        <p:spPr>
          <a:xfrm>
            <a:off x="1900435" y="3573016"/>
            <a:ext cx="5789027" cy="216024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dirty="0" smtClean="0">
                <a:solidFill>
                  <a:schemeClr val="tx1"/>
                </a:solidFill>
              </a:rPr>
              <a:t>①</a:t>
            </a:r>
            <a:r>
              <a:rPr lang="ja-JP" altLang="en-US" sz="2400" dirty="0">
                <a:solidFill>
                  <a:schemeClr val="tx1"/>
                </a:solidFill>
              </a:rPr>
              <a:t>ブランド認知　</a:t>
            </a:r>
            <a:endParaRPr lang="en-US" altLang="ja-JP" sz="2400" dirty="0">
              <a:solidFill>
                <a:schemeClr val="tx1"/>
              </a:solidFill>
            </a:endParaRPr>
          </a:p>
          <a:p>
            <a:r>
              <a:rPr lang="ja-JP" altLang="en-US" sz="2400" dirty="0">
                <a:solidFill>
                  <a:schemeClr val="tx1"/>
                </a:solidFill>
              </a:rPr>
              <a:t>②ブランド・ロイヤリティ　　　　　　　</a:t>
            </a:r>
            <a:endParaRPr lang="en-US" altLang="ja-JP" sz="2400" dirty="0">
              <a:solidFill>
                <a:schemeClr val="tx1"/>
              </a:solidFill>
            </a:endParaRPr>
          </a:p>
          <a:p>
            <a:r>
              <a:rPr lang="ja-JP" altLang="en-US" sz="2400" dirty="0">
                <a:solidFill>
                  <a:schemeClr val="tx1"/>
                </a:solidFill>
              </a:rPr>
              <a:t>③知覚品質</a:t>
            </a:r>
            <a:endParaRPr lang="en-US" altLang="ja-JP" sz="2400" dirty="0">
              <a:solidFill>
                <a:schemeClr val="tx1"/>
              </a:solidFill>
            </a:endParaRPr>
          </a:p>
          <a:p>
            <a:r>
              <a:rPr lang="ja-JP" altLang="en-US" sz="2400" dirty="0">
                <a:solidFill>
                  <a:schemeClr val="tx1"/>
                </a:solidFill>
              </a:rPr>
              <a:t>④ブランド連想</a:t>
            </a:r>
            <a:endParaRPr lang="en-US" altLang="ja-JP" sz="2400" dirty="0">
              <a:solidFill>
                <a:schemeClr val="tx1"/>
              </a:solidFill>
            </a:endParaRPr>
          </a:p>
          <a:p>
            <a:r>
              <a:rPr lang="ja-JP" altLang="en-US" sz="2400" dirty="0">
                <a:solidFill>
                  <a:schemeClr val="tx1"/>
                </a:solidFill>
              </a:rPr>
              <a:t>⑤その他の所有権のあるブランド</a:t>
            </a:r>
            <a:r>
              <a:rPr lang="ja-JP" altLang="en-US" sz="2400" dirty="0" smtClean="0">
                <a:solidFill>
                  <a:schemeClr val="tx1"/>
                </a:solidFill>
              </a:rPr>
              <a:t>資産</a:t>
            </a:r>
            <a:endParaRPr lang="en-US" altLang="ja-JP" sz="2400" dirty="0">
              <a:solidFill>
                <a:schemeClr val="tx1"/>
              </a:solidFill>
            </a:endParaRPr>
          </a:p>
        </p:txBody>
      </p:sp>
    </p:spTree>
    <p:extLst>
      <p:ext uri="{BB962C8B-B14F-4D97-AF65-F5344CB8AC3E}">
        <p14:creationId xmlns:p14="http://schemas.microsoft.com/office/powerpoint/2010/main" val="65842665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95536" y="116632"/>
            <a:ext cx="5410944" cy="759614"/>
          </a:xfrm>
        </p:spPr>
        <p:txBody>
          <a:bodyPr/>
          <a:lstStyle/>
          <a:p>
            <a:r>
              <a:rPr kumimoji="1" lang="ja-JP" altLang="en-US" dirty="0" smtClean="0"/>
              <a:t>ブランド・エクイティ</a:t>
            </a:r>
            <a:endParaRPr kumimoji="1" lang="ja-JP" altLang="en-US" dirty="0"/>
          </a:p>
        </p:txBody>
      </p:sp>
      <p:sp>
        <p:nvSpPr>
          <p:cNvPr id="3" name="コンテンツ プレースホルダー 2"/>
          <p:cNvSpPr>
            <a:spLocks noGrp="1"/>
          </p:cNvSpPr>
          <p:nvPr>
            <p:ph idx="1"/>
          </p:nvPr>
        </p:nvSpPr>
        <p:spPr>
          <a:xfrm>
            <a:off x="323528" y="980728"/>
            <a:ext cx="8496944" cy="5184576"/>
          </a:xfrm>
        </p:spPr>
        <p:txBody>
          <a:bodyPr>
            <a:normAutofit fontScale="92500"/>
          </a:bodyPr>
          <a:lstStyle/>
          <a:p>
            <a:r>
              <a:rPr kumimoji="1" lang="ja-JP" altLang="en-US" dirty="0" smtClean="0"/>
              <a:t>①</a:t>
            </a:r>
            <a:r>
              <a:rPr lang="ja-JP" altLang="en-US" dirty="0" smtClean="0">
                <a:solidFill>
                  <a:schemeClr val="accent3"/>
                </a:solidFill>
              </a:rPr>
              <a:t>ブランド認知</a:t>
            </a:r>
            <a:endParaRPr lang="en-US" altLang="ja-JP" dirty="0" smtClean="0">
              <a:solidFill>
                <a:schemeClr val="accent3"/>
              </a:solidFill>
            </a:endParaRPr>
          </a:p>
          <a:p>
            <a:r>
              <a:rPr lang="ja-JP" altLang="en-US" dirty="0"/>
              <a:t>・・・どのようなブランドであるか潜在的顧客に知られている、ないしは潜在顧客が知っていること</a:t>
            </a:r>
            <a:r>
              <a:rPr lang="ja-JP" altLang="en-US" dirty="0" smtClean="0"/>
              <a:t>。</a:t>
            </a:r>
            <a:endParaRPr lang="en-US" altLang="ja-JP" dirty="0" smtClean="0"/>
          </a:p>
          <a:p>
            <a:r>
              <a:rPr kumimoji="1" lang="ja-JP" altLang="en-US" dirty="0" smtClean="0"/>
              <a:t>②</a:t>
            </a:r>
            <a:r>
              <a:rPr kumimoji="1" lang="ja-JP" altLang="en-US" dirty="0" smtClean="0">
                <a:solidFill>
                  <a:schemeClr val="accent3"/>
                </a:solidFill>
              </a:rPr>
              <a:t>ブランドロイヤリティ</a:t>
            </a:r>
            <a:endParaRPr kumimoji="1" lang="en-US" altLang="ja-JP" dirty="0" smtClean="0">
              <a:solidFill>
                <a:schemeClr val="accent3"/>
              </a:solidFill>
            </a:endParaRPr>
          </a:p>
          <a:p>
            <a:r>
              <a:rPr lang="ja-JP" altLang="en-US" dirty="0"/>
              <a:t>・・・</a:t>
            </a:r>
            <a:r>
              <a:rPr lang="ja-JP" altLang="en-US" dirty="0" smtClean="0"/>
              <a:t>ある一つの</a:t>
            </a:r>
            <a:r>
              <a:rPr lang="ja-JP" altLang="en-US" dirty="0"/>
              <a:t>製品カテゴリー内の特定ブランドに対する消費者の忠誠心であり、一貫して購買する</a:t>
            </a:r>
            <a:r>
              <a:rPr lang="ja-JP" altLang="en-US" dirty="0" smtClean="0"/>
              <a:t>程度。</a:t>
            </a:r>
            <a:r>
              <a:rPr lang="ja-JP" altLang="en-US" dirty="0"/>
              <a:t>消費者から特定ブランドへ向かった一方向的な概念。</a:t>
            </a:r>
            <a:endParaRPr kumimoji="1" lang="en-US" altLang="ja-JP" dirty="0" smtClean="0"/>
          </a:p>
          <a:p>
            <a:r>
              <a:rPr lang="ja-JP" altLang="en-US" dirty="0" smtClean="0"/>
              <a:t>③</a:t>
            </a:r>
            <a:r>
              <a:rPr lang="ja-JP" altLang="en-US" dirty="0" smtClean="0">
                <a:solidFill>
                  <a:schemeClr val="accent3"/>
                </a:solidFill>
              </a:rPr>
              <a:t>知覚品質</a:t>
            </a:r>
            <a:endParaRPr lang="en-US" altLang="ja-JP" dirty="0" smtClean="0">
              <a:solidFill>
                <a:schemeClr val="accent3"/>
              </a:solidFill>
            </a:endParaRPr>
          </a:p>
          <a:p>
            <a:r>
              <a:rPr lang="ja-JP" altLang="en-US" dirty="0"/>
              <a:t>・・・消費者は、製品やサービスなど品質の客観的特性を、主観的に意味づけ知覚した結果に基づいて、対象を評価し選択</a:t>
            </a:r>
            <a:r>
              <a:rPr lang="ja-JP" altLang="en-US" dirty="0" smtClean="0"/>
              <a:t>する</a:t>
            </a:r>
            <a:r>
              <a:rPr lang="ja-JP" altLang="en-US" dirty="0"/>
              <a:t>ような</a:t>
            </a:r>
            <a:r>
              <a:rPr lang="ja-JP" altLang="en-US" dirty="0" smtClean="0"/>
              <a:t>消費者側</a:t>
            </a:r>
            <a:r>
              <a:rPr lang="ja-JP" altLang="en-US" dirty="0"/>
              <a:t>からみた対象の</a:t>
            </a:r>
            <a:r>
              <a:rPr lang="ja-JP" altLang="en-US" dirty="0" smtClean="0"/>
              <a:t>知覚</a:t>
            </a:r>
            <a:r>
              <a:rPr lang="ja-JP" altLang="en-US" dirty="0"/>
              <a:t>。</a:t>
            </a:r>
            <a:endParaRPr lang="en-US" altLang="ja-JP" dirty="0" smtClean="0"/>
          </a:p>
          <a:p>
            <a:r>
              <a:rPr kumimoji="1" lang="ja-JP" altLang="en-US" dirty="0" smtClean="0"/>
              <a:t>④</a:t>
            </a:r>
            <a:r>
              <a:rPr kumimoji="1" lang="ja-JP" altLang="en-US" dirty="0" smtClean="0">
                <a:solidFill>
                  <a:schemeClr val="accent3"/>
                </a:solidFill>
              </a:rPr>
              <a:t>ブランド連想</a:t>
            </a:r>
            <a:endParaRPr kumimoji="1" lang="en-US" altLang="ja-JP" dirty="0" smtClean="0">
              <a:solidFill>
                <a:schemeClr val="accent3"/>
              </a:solidFill>
            </a:endParaRPr>
          </a:p>
          <a:p>
            <a:r>
              <a:rPr lang="ja-JP" altLang="en-US" dirty="0" smtClean="0"/>
              <a:t>・・・ブランド</a:t>
            </a:r>
            <a:r>
              <a:rPr lang="ja-JP" altLang="en-US" dirty="0"/>
              <a:t>の提示と連動して何らかの知識やイメージ、感情が想起されること。ブランド再生とは逆の方向のブランドと消費者との記憶の結びつき</a:t>
            </a:r>
            <a:r>
              <a:rPr lang="ja-JP" altLang="en-US" dirty="0" smtClean="0"/>
              <a:t>。</a:t>
            </a:r>
            <a:endParaRPr kumimoji="1" lang="en-US" altLang="ja-JP" dirty="0" smtClean="0"/>
          </a:p>
          <a:p>
            <a:r>
              <a:rPr lang="ja-JP" altLang="en-US" dirty="0" smtClean="0"/>
              <a:t>⑤その他の所有権のあるブランド資産</a:t>
            </a:r>
            <a:endParaRPr kumimoji="1" lang="en-US" altLang="ja-JP" dirty="0" smtClean="0"/>
          </a:p>
        </p:txBody>
      </p:sp>
      <p:sp>
        <p:nvSpPr>
          <p:cNvPr id="4" name="日付プレースホルダー 3"/>
          <p:cNvSpPr>
            <a:spLocks noGrp="1"/>
          </p:cNvSpPr>
          <p:nvPr>
            <p:ph type="dt" sz="half" idx="10"/>
          </p:nvPr>
        </p:nvSpPr>
        <p:spPr/>
        <p:txBody>
          <a:bodyPr/>
          <a:lstStyle/>
          <a:p>
            <a:fld id="{4ECB9822-7D27-4056-8964-23258729885F}" type="datetime1">
              <a:rPr kumimoji="1" lang="ja-JP" altLang="en-US" smtClean="0"/>
              <a:pPr/>
              <a:t>2013/9/9</a:t>
            </a:fld>
            <a:endParaRPr kumimoji="1" lang="ja-JP" altLang="en-US"/>
          </a:p>
        </p:txBody>
      </p:sp>
      <p:sp>
        <p:nvSpPr>
          <p:cNvPr id="5" name="スライド番号プレースホルダー 4"/>
          <p:cNvSpPr>
            <a:spLocks noGrp="1"/>
          </p:cNvSpPr>
          <p:nvPr>
            <p:ph type="sldNum" sz="quarter" idx="12"/>
          </p:nvPr>
        </p:nvSpPr>
        <p:spPr/>
        <p:txBody>
          <a:bodyPr/>
          <a:lstStyle/>
          <a:p>
            <a:fld id="{6C298445-82A3-4105-A96B-F08836EED490}" type="slidenum">
              <a:rPr kumimoji="1" lang="ja-JP" altLang="en-US" smtClean="0"/>
              <a:pPr/>
              <a:t>33</a:t>
            </a:fld>
            <a:endParaRPr kumimoji="1" lang="ja-JP" altLang="en-US"/>
          </a:p>
        </p:txBody>
      </p:sp>
      <p:sp>
        <p:nvSpPr>
          <p:cNvPr id="7" name="テキスト ボックス 6"/>
          <p:cNvSpPr txBox="1"/>
          <p:nvPr/>
        </p:nvSpPr>
        <p:spPr>
          <a:xfrm>
            <a:off x="1475656" y="6237312"/>
            <a:ext cx="6624736" cy="261610"/>
          </a:xfrm>
          <a:prstGeom prst="rect">
            <a:avLst/>
          </a:prstGeom>
          <a:noFill/>
        </p:spPr>
        <p:txBody>
          <a:bodyPr wrap="square" rtlCol="0">
            <a:spAutoFit/>
          </a:bodyPr>
          <a:lstStyle/>
          <a:p>
            <a:r>
              <a:rPr lang="ja-JP" altLang="en-US" sz="1100" dirty="0" smtClean="0"/>
              <a:t>日本ブランド戦略研究所</a:t>
            </a:r>
            <a:r>
              <a:rPr lang="en-US" altLang="ja-JP" sz="1100" dirty="0" smtClean="0"/>
              <a:t>http</a:t>
            </a:r>
            <a:r>
              <a:rPr lang="en-US" altLang="ja-JP" sz="1100" dirty="0"/>
              <a:t>://japanbrand.jp/column/practice-column/part38.html</a:t>
            </a:r>
            <a:endParaRPr kumimoji="1" lang="ja-JP" altLang="en-US" sz="1100" dirty="0"/>
          </a:p>
        </p:txBody>
      </p:sp>
    </p:spTree>
    <p:extLst>
      <p:ext uri="{BB962C8B-B14F-4D97-AF65-F5344CB8AC3E}">
        <p14:creationId xmlns:p14="http://schemas.microsoft.com/office/powerpoint/2010/main" val="403738737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95536" y="332656"/>
            <a:ext cx="6696744" cy="648072"/>
          </a:xfrm>
        </p:spPr>
        <p:txBody>
          <a:bodyPr/>
          <a:lstStyle/>
          <a:p>
            <a:r>
              <a:rPr lang="ja-JP" altLang="en-US" dirty="0" smtClean="0"/>
              <a:t>ブランドエクイティが生じるまで</a:t>
            </a:r>
            <a:endParaRPr kumimoji="1" lang="ja-JP" altLang="en-US" dirty="0"/>
          </a:p>
        </p:txBody>
      </p:sp>
      <p:sp>
        <p:nvSpPr>
          <p:cNvPr id="4" name="日付プレースホルダー 3"/>
          <p:cNvSpPr>
            <a:spLocks noGrp="1"/>
          </p:cNvSpPr>
          <p:nvPr>
            <p:ph type="dt" sz="half" idx="10"/>
          </p:nvPr>
        </p:nvSpPr>
        <p:spPr/>
        <p:txBody>
          <a:bodyPr/>
          <a:lstStyle/>
          <a:p>
            <a:fld id="{4ECB9822-7D27-4056-8964-23258729885F}" type="datetime1">
              <a:rPr kumimoji="1" lang="ja-JP" altLang="en-US" smtClean="0"/>
              <a:pPr/>
              <a:t>2013/9/9</a:t>
            </a:fld>
            <a:endParaRPr kumimoji="1" lang="ja-JP" altLang="en-US"/>
          </a:p>
        </p:txBody>
      </p:sp>
      <p:sp>
        <p:nvSpPr>
          <p:cNvPr id="5" name="スライド番号プレースホルダー 4"/>
          <p:cNvSpPr>
            <a:spLocks noGrp="1"/>
          </p:cNvSpPr>
          <p:nvPr>
            <p:ph type="sldNum" sz="quarter" idx="12"/>
          </p:nvPr>
        </p:nvSpPr>
        <p:spPr/>
        <p:txBody>
          <a:bodyPr/>
          <a:lstStyle/>
          <a:p>
            <a:fld id="{6C298445-82A3-4105-A96B-F08836EED490}" type="slidenum">
              <a:rPr kumimoji="1" lang="ja-JP" altLang="en-US" smtClean="0"/>
              <a:pPr/>
              <a:t>34</a:t>
            </a:fld>
            <a:endParaRPr kumimoji="1" lang="ja-JP" altLang="en-US"/>
          </a:p>
        </p:txBody>
      </p:sp>
      <p:sp>
        <p:nvSpPr>
          <p:cNvPr id="6" name="テキスト ボックス 5"/>
          <p:cNvSpPr txBox="1"/>
          <p:nvPr/>
        </p:nvSpPr>
        <p:spPr>
          <a:xfrm>
            <a:off x="467544" y="1196752"/>
            <a:ext cx="8136904" cy="1384995"/>
          </a:xfrm>
          <a:prstGeom prst="rect">
            <a:avLst/>
          </a:prstGeom>
          <a:noFill/>
        </p:spPr>
        <p:txBody>
          <a:bodyPr wrap="square" rtlCol="0">
            <a:spAutoFit/>
          </a:bodyPr>
          <a:lstStyle/>
          <a:p>
            <a:r>
              <a:rPr kumimoji="1" lang="ja-JP" altLang="en-US" sz="2400" dirty="0" smtClean="0">
                <a:solidFill>
                  <a:srgbClr val="0070C0"/>
                </a:solidFill>
              </a:rPr>
              <a:t>顧客ベース・ブランド・エクイティ</a:t>
            </a:r>
            <a:r>
              <a:rPr kumimoji="1" lang="ja-JP" altLang="en-US" dirty="0" smtClean="0"/>
              <a:t>（</a:t>
            </a:r>
            <a:r>
              <a:rPr kumimoji="1" lang="en-US" altLang="ja-JP" dirty="0" smtClean="0"/>
              <a:t>Keller 1998</a:t>
            </a:r>
            <a:r>
              <a:rPr kumimoji="1" lang="ja-JP" altLang="en-US" dirty="0" smtClean="0"/>
              <a:t>）</a:t>
            </a:r>
            <a:endParaRPr kumimoji="1" lang="en-US" altLang="ja-JP" dirty="0" smtClean="0"/>
          </a:p>
          <a:p>
            <a:r>
              <a:rPr lang="ja-JP" altLang="en-US" sz="2000" dirty="0" smtClean="0"/>
              <a:t>エクイティの源泉として消費者のブランド知識構造に着目しブランド構築の枠組みを体系的に示したもの。ブランド知識によって生まれる消費者の反応の違いがブランド・エクイティを生じさせる。</a:t>
            </a:r>
            <a:endParaRPr kumimoji="1" lang="ja-JP" altLang="en-US" sz="2000" dirty="0"/>
          </a:p>
        </p:txBody>
      </p:sp>
      <p:sp>
        <p:nvSpPr>
          <p:cNvPr id="7" name="正方形/長方形 6"/>
          <p:cNvSpPr/>
          <p:nvPr/>
        </p:nvSpPr>
        <p:spPr>
          <a:xfrm>
            <a:off x="1763688" y="6309320"/>
            <a:ext cx="5958408" cy="253916"/>
          </a:xfrm>
          <a:prstGeom prst="rect">
            <a:avLst/>
          </a:prstGeom>
        </p:spPr>
        <p:txBody>
          <a:bodyPr wrap="square">
            <a:spAutoFit/>
          </a:bodyPr>
          <a:lstStyle/>
          <a:p>
            <a:r>
              <a:rPr lang="ja-JP" altLang="en-US" sz="1050" dirty="0"/>
              <a:t>青木幸弘 </a:t>
            </a:r>
            <a:r>
              <a:rPr lang="en-US" altLang="ja-JP" sz="1050" dirty="0"/>
              <a:t>〔2011〕 </a:t>
            </a:r>
            <a:r>
              <a:rPr lang="ja-JP" altLang="en-US" sz="1050" dirty="0"/>
              <a:t>「価値共創時代のブランド戦略</a:t>
            </a:r>
            <a:r>
              <a:rPr lang="en-US" altLang="ja-JP" sz="1050" dirty="0"/>
              <a:t>-</a:t>
            </a:r>
            <a:r>
              <a:rPr lang="ja-JP" altLang="en-US" sz="1050" dirty="0"/>
              <a:t>脱コモディティ化への挑戦</a:t>
            </a:r>
            <a:r>
              <a:rPr lang="en-US" altLang="ja-JP" sz="1050" dirty="0"/>
              <a:t>-</a:t>
            </a:r>
            <a:r>
              <a:rPr lang="ja-JP" altLang="en-US" sz="1050" dirty="0"/>
              <a:t>」 ミネルヴァ書房</a:t>
            </a:r>
            <a:endParaRPr lang="en-US" altLang="ja-JP" sz="1050" dirty="0"/>
          </a:p>
        </p:txBody>
      </p:sp>
      <p:sp>
        <p:nvSpPr>
          <p:cNvPr id="8" name="正方形/長方形 7"/>
          <p:cNvSpPr/>
          <p:nvPr/>
        </p:nvSpPr>
        <p:spPr>
          <a:xfrm>
            <a:off x="1418996" y="3675720"/>
            <a:ext cx="1800200" cy="576064"/>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kumimoji="1" lang="ja-JP" altLang="en-US" sz="2400" dirty="0" smtClean="0"/>
              <a:t>ブランド認知</a:t>
            </a:r>
            <a:endParaRPr kumimoji="1" lang="ja-JP" altLang="en-US" sz="2400" dirty="0"/>
          </a:p>
        </p:txBody>
      </p:sp>
      <p:sp>
        <p:nvSpPr>
          <p:cNvPr id="9" name="正方形/長方形 8"/>
          <p:cNvSpPr/>
          <p:nvPr/>
        </p:nvSpPr>
        <p:spPr>
          <a:xfrm>
            <a:off x="1403648" y="4797016"/>
            <a:ext cx="1800200" cy="576064"/>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kumimoji="1" lang="ja-JP" altLang="en-US" sz="2400" dirty="0" smtClean="0"/>
              <a:t>ブランド連想</a:t>
            </a:r>
            <a:endParaRPr kumimoji="1" lang="ja-JP" altLang="en-US" sz="2400" dirty="0"/>
          </a:p>
        </p:txBody>
      </p:sp>
      <p:sp>
        <p:nvSpPr>
          <p:cNvPr id="10" name="角丸四角形 9"/>
          <p:cNvSpPr/>
          <p:nvPr/>
        </p:nvSpPr>
        <p:spPr>
          <a:xfrm>
            <a:off x="4742892" y="3913177"/>
            <a:ext cx="3528392" cy="871398"/>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kumimoji="1" lang="ja-JP" altLang="en-US" sz="2400" dirty="0" smtClean="0"/>
              <a:t>ブランド・エクイティ効果</a:t>
            </a:r>
            <a:endParaRPr kumimoji="1" lang="ja-JP" altLang="en-US" sz="2400" dirty="0"/>
          </a:p>
        </p:txBody>
      </p:sp>
      <p:sp>
        <p:nvSpPr>
          <p:cNvPr id="11" name="右大かっこ 10"/>
          <p:cNvSpPr/>
          <p:nvPr/>
        </p:nvSpPr>
        <p:spPr>
          <a:xfrm>
            <a:off x="3203848" y="3948336"/>
            <a:ext cx="564232" cy="1121296"/>
          </a:xfrm>
          <a:prstGeom prst="rightBracket">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cxnSp>
        <p:nvCxnSpPr>
          <p:cNvPr id="13" name="直線矢印コネクタ 12"/>
          <p:cNvCxnSpPr/>
          <p:nvPr/>
        </p:nvCxnSpPr>
        <p:spPr>
          <a:xfrm>
            <a:off x="3779912" y="4348876"/>
            <a:ext cx="962980"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4" name="テキスト ボックス 13"/>
          <p:cNvSpPr txBox="1"/>
          <p:nvPr/>
        </p:nvSpPr>
        <p:spPr>
          <a:xfrm>
            <a:off x="1349946" y="2950340"/>
            <a:ext cx="1938300" cy="461665"/>
          </a:xfrm>
          <a:prstGeom prst="rect">
            <a:avLst/>
          </a:prstGeom>
          <a:noFill/>
        </p:spPr>
        <p:txBody>
          <a:bodyPr wrap="square" rtlCol="0">
            <a:spAutoFit/>
          </a:bodyPr>
          <a:lstStyle/>
          <a:p>
            <a:r>
              <a:rPr kumimoji="1" lang="ja-JP" altLang="en-US" sz="2400" dirty="0" smtClean="0"/>
              <a:t>ブランド知識</a:t>
            </a:r>
            <a:endParaRPr kumimoji="1" lang="ja-JP" altLang="en-US" sz="2400" dirty="0"/>
          </a:p>
        </p:txBody>
      </p:sp>
    </p:spTree>
    <p:extLst>
      <p:ext uri="{BB962C8B-B14F-4D97-AF65-F5344CB8AC3E}">
        <p14:creationId xmlns:p14="http://schemas.microsoft.com/office/powerpoint/2010/main" val="296218185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p:cNvSpPr>
            <a:spLocks noGrp="1"/>
          </p:cNvSpPr>
          <p:nvPr>
            <p:ph type="dt" sz="half" idx="10"/>
          </p:nvPr>
        </p:nvSpPr>
        <p:spPr/>
        <p:txBody>
          <a:bodyPr/>
          <a:lstStyle/>
          <a:p>
            <a:fld id="{4ECB9822-7D27-4056-8964-23258729885F}" type="datetime1">
              <a:rPr kumimoji="1" lang="ja-JP" altLang="en-US" smtClean="0"/>
              <a:pPr/>
              <a:t>2013/9/9</a:t>
            </a:fld>
            <a:endParaRPr kumimoji="1" lang="ja-JP" altLang="en-US" dirty="0"/>
          </a:p>
        </p:txBody>
      </p:sp>
      <p:sp>
        <p:nvSpPr>
          <p:cNvPr id="5" name="スライド番号プレースホルダー 4"/>
          <p:cNvSpPr>
            <a:spLocks noGrp="1"/>
          </p:cNvSpPr>
          <p:nvPr>
            <p:ph type="sldNum" sz="quarter" idx="12"/>
          </p:nvPr>
        </p:nvSpPr>
        <p:spPr/>
        <p:txBody>
          <a:bodyPr/>
          <a:lstStyle/>
          <a:p>
            <a:fld id="{6C298445-82A3-4105-A96B-F08836EED490}" type="slidenum">
              <a:rPr kumimoji="1" lang="ja-JP" altLang="en-US" smtClean="0"/>
              <a:pPr/>
              <a:t>35</a:t>
            </a:fld>
            <a:endParaRPr kumimoji="1" lang="ja-JP" altLang="en-US"/>
          </a:p>
        </p:txBody>
      </p:sp>
      <p:sp>
        <p:nvSpPr>
          <p:cNvPr id="6" name="角丸四角形 5"/>
          <p:cNvSpPr/>
          <p:nvPr/>
        </p:nvSpPr>
        <p:spPr>
          <a:xfrm>
            <a:off x="287946" y="2312607"/>
            <a:ext cx="2016224" cy="792088"/>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2400" dirty="0" smtClean="0"/>
              <a:t>ブランド知識</a:t>
            </a:r>
            <a:endParaRPr kumimoji="1" lang="ja-JP" altLang="en-US" sz="2400" dirty="0"/>
          </a:p>
        </p:txBody>
      </p:sp>
      <p:sp>
        <p:nvSpPr>
          <p:cNvPr id="7" name="正方形/長方形 6"/>
          <p:cNvSpPr/>
          <p:nvPr/>
        </p:nvSpPr>
        <p:spPr>
          <a:xfrm>
            <a:off x="2513685" y="1643226"/>
            <a:ext cx="1832975" cy="797443"/>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kumimoji="1" lang="ja-JP" altLang="en-US" sz="2400" dirty="0" smtClean="0"/>
              <a:t>ブランド認知</a:t>
            </a:r>
            <a:endParaRPr kumimoji="1" lang="ja-JP" altLang="en-US" sz="2400" dirty="0"/>
          </a:p>
        </p:txBody>
      </p:sp>
      <p:sp>
        <p:nvSpPr>
          <p:cNvPr id="8" name="正方形/長方形 7"/>
          <p:cNvSpPr/>
          <p:nvPr/>
        </p:nvSpPr>
        <p:spPr>
          <a:xfrm>
            <a:off x="2513686" y="2995907"/>
            <a:ext cx="1832974" cy="619927"/>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2400" dirty="0" smtClean="0"/>
              <a:t>ブランド連想</a:t>
            </a:r>
            <a:endParaRPr kumimoji="1" lang="ja-JP" altLang="en-US" sz="2400" dirty="0"/>
          </a:p>
        </p:txBody>
      </p:sp>
      <p:sp>
        <p:nvSpPr>
          <p:cNvPr id="9" name="正方形/長方形 8"/>
          <p:cNvSpPr/>
          <p:nvPr/>
        </p:nvSpPr>
        <p:spPr>
          <a:xfrm>
            <a:off x="5544108" y="836712"/>
            <a:ext cx="1440160" cy="549842"/>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kumimoji="1" lang="ja-JP" altLang="en-US" dirty="0" smtClean="0"/>
              <a:t>ブランド再生</a:t>
            </a:r>
            <a:endParaRPr kumimoji="1" lang="ja-JP" altLang="en-US" dirty="0"/>
          </a:p>
        </p:txBody>
      </p:sp>
      <p:sp>
        <p:nvSpPr>
          <p:cNvPr id="10" name="正方形/長方形 9"/>
          <p:cNvSpPr/>
          <p:nvPr/>
        </p:nvSpPr>
        <p:spPr>
          <a:xfrm>
            <a:off x="5544108" y="1643227"/>
            <a:ext cx="1453548" cy="576064"/>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kumimoji="1" lang="ja-JP" altLang="en-US" dirty="0" smtClean="0"/>
              <a:t>ブランド再認</a:t>
            </a:r>
            <a:endParaRPr kumimoji="1" lang="ja-JP" altLang="en-US" dirty="0"/>
          </a:p>
        </p:txBody>
      </p:sp>
      <p:sp>
        <p:nvSpPr>
          <p:cNvPr id="11" name="正方形/長方形 10"/>
          <p:cNvSpPr/>
          <p:nvPr/>
        </p:nvSpPr>
        <p:spPr>
          <a:xfrm>
            <a:off x="5526107" y="2440670"/>
            <a:ext cx="1534784" cy="834853"/>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kumimoji="1" lang="ja-JP" altLang="en-US" dirty="0" smtClean="0"/>
              <a:t>ブランド連想のタイプ</a:t>
            </a:r>
            <a:endParaRPr kumimoji="1" lang="ja-JP" altLang="en-US" dirty="0"/>
          </a:p>
        </p:txBody>
      </p:sp>
      <p:sp>
        <p:nvSpPr>
          <p:cNvPr id="12" name="正方形/長方形 11"/>
          <p:cNvSpPr/>
          <p:nvPr/>
        </p:nvSpPr>
        <p:spPr>
          <a:xfrm>
            <a:off x="5544108" y="3550233"/>
            <a:ext cx="1548172" cy="62062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kumimoji="1" lang="ja-JP" altLang="en-US" dirty="0" smtClean="0"/>
              <a:t>ブランド連想の好ましさ</a:t>
            </a:r>
            <a:endParaRPr kumimoji="1" lang="ja-JP" altLang="en-US" dirty="0"/>
          </a:p>
        </p:txBody>
      </p:sp>
      <p:sp>
        <p:nvSpPr>
          <p:cNvPr id="13" name="正方形/長方形 12"/>
          <p:cNvSpPr/>
          <p:nvPr/>
        </p:nvSpPr>
        <p:spPr>
          <a:xfrm>
            <a:off x="5546712" y="4365104"/>
            <a:ext cx="1584176" cy="80676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kumimoji="1" lang="ja-JP" altLang="en-US" dirty="0" smtClean="0"/>
              <a:t>ブランド連想の強さ</a:t>
            </a:r>
            <a:endParaRPr kumimoji="1" lang="ja-JP" altLang="en-US" dirty="0"/>
          </a:p>
        </p:txBody>
      </p:sp>
      <p:sp>
        <p:nvSpPr>
          <p:cNvPr id="14" name="正方形/長方形 13"/>
          <p:cNvSpPr/>
          <p:nvPr/>
        </p:nvSpPr>
        <p:spPr>
          <a:xfrm>
            <a:off x="5543770" y="5445224"/>
            <a:ext cx="1584176" cy="72008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kumimoji="1" lang="ja-JP" altLang="en-US" dirty="0" smtClean="0"/>
              <a:t>ブランド連想のユニークさ</a:t>
            </a:r>
            <a:endParaRPr kumimoji="1" lang="ja-JP" altLang="en-US" dirty="0"/>
          </a:p>
        </p:txBody>
      </p:sp>
      <p:cxnSp>
        <p:nvCxnSpPr>
          <p:cNvPr id="16" name="直線コネクタ 15"/>
          <p:cNvCxnSpPr>
            <a:stCxn id="6" idx="3"/>
            <a:endCxn id="7" idx="1"/>
          </p:cNvCxnSpPr>
          <p:nvPr/>
        </p:nvCxnSpPr>
        <p:spPr>
          <a:xfrm flipV="1">
            <a:off x="2304170" y="2041948"/>
            <a:ext cx="209515" cy="666703"/>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直線コネクタ 19"/>
          <p:cNvCxnSpPr>
            <a:stCxn id="6" idx="3"/>
            <a:endCxn id="8" idx="1"/>
          </p:cNvCxnSpPr>
          <p:nvPr/>
        </p:nvCxnSpPr>
        <p:spPr>
          <a:xfrm>
            <a:off x="2304170" y="2708651"/>
            <a:ext cx="209516" cy="59722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直線コネクタ 21"/>
          <p:cNvCxnSpPr>
            <a:stCxn id="7" idx="3"/>
            <a:endCxn id="9" idx="1"/>
          </p:cNvCxnSpPr>
          <p:nvPr/>
        </p:nvCxnSpPr>
        <p:spPr>
          <a:xfrm flipV="1">
            <a:off x="4346660" y="1111633"/>
            <a:ext cx="1197448" cy="930315"/>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直線コネクタ 23"/>
          <p:cNvCxnSpPr>
            <a:stCxn id="7" idx="3"/>
            <a:endCxn id="10" idx="1"/>
          </p:cNvCxnSpPr>
          <p:nvPr/>
        </p:nvCxnSpPr>
        <p:spPr>
          <a:xfrm flipV="1">
            <a:off x="4346660" y="1931259"/>
            <a:ext cx="1197448" cy="110689"/>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直線コネクタ 34"/>
          <p:cNvCxnSpPr>
            <a:stCxn id="8" idx="3"/>
            <a:endCxn id="11" idx="1"/>
          </p:cNvCxnSpPr>
          <p:nvPr/>
        </p:nvCxnSpPr>
        <p:spPr>
          <a:xfrm flipV="1">
            <a:off x="4346660" y="2858097"/>
            <a:ext cx="1179447" cy="447774"/>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直線コネクタ 46"/>
          <p:cNvCxnSpPr>
            <a:stCxn id="8" idx="3"/>
            <a:endCxn id="12" idx="1"/>
          </p:cNvCxnSpPr>
          <p:nvPr/>
        </p:nvCxnSpPr>
        <p:spPr>
          <a:xfrm>
            <a:off x="4346660" y="3305871"/>
            <a:ext cx="1197448" cy="554672"/>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直線コネクタ 64"/>
          <p:cNvCxnSpPr>
            <a:stCxn id="8" idx="3"/>
            <a:endCxn id="13" idx="1"/>
          </p:cNvCxnSpPr>
          <p:nvPr/>
        </p:nvCxnSpPr>
        <p:spPr>
          <a:xfrm>
            <a:off x="4346660" y="3305871"/>
            <a:ext cx="1200052" cy="1462613"/>
          </a:xfrm>
          <a:prstGeom prst="line">
            <a:avLst/>
          </a:prstGeom>
        </p:spPr>
        <p:style>
          <a:lnRef idx="1">
            <a:schemeClr val="accent1"/>
          </a:lnRef>
          <a:fillRef idx="0">
            <a:schemeClr val="accent1"/>
          </a:fillRef>
          <a:effectRef idx="0">
            <a:schemeClr val="accent1"/>
          </a:effectRef>
          <a:fontRef idx="minor">
            <a:schemeClr val="tx1"/>
          </a:fontRef>
        </p:style>
      </p:cxnSp>
      <p:cxnSp>
        <p:nvCxnSpPr>
          <p:cNvPr id="68" name="直線コネクタ 67"/>
          <p:cNvCxnSpPr>
            <a:stCxn id="8" idx="3"/>
            <a:endCxn id="14" idx="1"/>
          </p:cNvCxnSpPr>
          <p:nvPr/>
        </p:nvCxnSpPr>
        <p:spPr>
          <a:xfrm>
            <a:off x="4346660" y="3305871"/>
            <a:ext cx="1197110" cy="2499393"/>
          </a:xfrm>
          <a:prstGeom prst="line">
            <a:avLst/>
          </a:prstGeom>
        </p:spPr>
        <p:style>
          <a:lnRef idx="1">
            <a:schemeClr val="accent1"/>
          </a:lnRef>
          <a:fillRef idx="0">
            <a:schemeClr val="accent1"/>
          </a:fillRef>
          <a:effectRef idx="0">
            <a:schemeClr val="accent1"/>
          </a:effectRef>
          <a:fontRef idx="minor">
            <a:schemeClr val="tx1"/>
          </a:fontRef>
        </p:style>
      </p:cxnSp>
      <p:sp>
        <p:nvSpPr>
          <p:cNvPr id="72" name="テキスト ボックス 71"/>
          <p:cNvSpPr txBox="1"/>
          <p:nvPr/>
        </p:nvSpPr>
        <p:spPr>
          <a:xfrm>
            <a:off x="267947" y="375047"/>
            <a:ext cx="5142945" cy="461665"/>
          </a:xfrm>
          <a:prstGeom prst="rect">
            <a:avLst/>
          </a:prstGeom>
          <a:noFill/>
        </p:spPr>
        <p:txBody>
          <a:bodyPr wrap="square" rtlCol="0">
            <a:spAutoFit/>
          </a:bodyPr>
          <a:lstStyle/>
          <a:p>
            <a:r>
              <a:rPr kumimoji="1" lang="ja-JP" altLang="en-US" sz="2400" dirty="0" smtClean="0"/>
              <a:t>ブランド知識モデル（</a:t>
            </a:r>
            <a:r>
              <a:rPr kumimoji="1" lang="en-US" altLang="ja-JP" sz="2400" dirty="0" smtClean="0"/>
              <a:t>Keller 1998</a:t>
            </a:r>
            <a:r>
              <a:rPr kumimoji="1" lang="ja-JP" altLang="en-US" sz="2400" dirty="0" smtClean="0"/>
              <a:t>）</a:t>
            </a:r>
            <a:endParaRPr kumimoji="1" lang="ja-JP" altLang="en-US" sz="2400" dirty="0"/>
          </a:p>
        </p:txBody>
      </p:sp>
      <p:sp>
        <p:nvSpPr>
          <p:cNvPr id="73" name="正方形/長方形 72"/>
          <p:cNvSpPr/>
          <p:nvPr/>
        </p:nvSpPr>
        <p:spPr>
          <a:xfrm>
            <a:off x="1763688" y="6309320"/>
            <a:ext cx="5958408" cy="253916"/>
          </a:xfrm>
          <a:prstGeom prst="rect">
            <a:avLst/>
          </a:prstGeom>
        </p:spPr>
        <p:txBody>
          <a:bodyPr wrap="square">
            <a:spAutoFit/>
          </a:bodyPr>
          <a:lstStyle/>
          <a:p>
            <a:r>
              <a:rPr lang="ja-JP" altLang="en-US" sz="1050" dirty="0"/>
              <a:t>青木幸弘 </a:t>
            </a:r>
            <a:r>
              <a:rPr lang="en-US" altLang="ja-JP" sz="1050" dirty="0"/>
              <a:t>〔2011〕 </a:t>
            </a:r>
            <a:r>
              <a:rPr lang="ja-JP" altLang="en-US" sz="1050" dirty="0"/>
              <a:t>「価値共創時代のブランド戦略</a:t>
            </a:r>
            <a:r>
              <a:rPr lang="en-US" altLang="ja-JP" sz="1050" dirty="0"/>
              <a:t>-</a:t>
            </a:r>
            <a:r>
              <a:rPr lang="ja-JP" altLang="en-US" sz="1050" dirty="0"/>
              <a:t>脱コモディティ化への挑戦</a:t>
            </a:r>
            <a:r>
              <a:rPr lang="en-US" altLang="ja-JP" sz="1050" dirty="0"/>
              <a:t>-</a:t>
            </a:r>
            <a:r>
              <a:rPr lang="ja-JP" altLang="en-US" sz="1050" dirty="0"/>
              <a:t>」 ミネルヴァ書房</a:t>
            </a:r>
            <a:endParaRPr lang="en-US" altLang="ja-JP" sz="1050" dirty="0"/>
          </a:p>
        </p:txBody>
      </p:sp>
      <p:sp>
        <p:nvSpPr>
          <p:cNvPr id="80" name="テキスト ボックス 79"/>
          <p:cNvSpPr txBox="1"/>
          <p:nvPr/>
        </p:nvSpPr>
        <p:spPr>
          <a:xfrm>
            <a:off x="430590" y="4041938"/>
            <a:ext cx="2701249" cy="830997"/>
          </a:xfrm>
          <a:prstGeom prst="rect">
            <a:avLst/>
          </a:prstGeom>
          <a:noFill/>
        </p:spPr>
        <p:txBody>
          <a:bodyPr wrap="square" rtlCol="0">
            <a:spAutoFit/>
          </a:bodyPr>
          <a:lstStyle/>
          <a:p>
            <a:r>
              <a:rPr kumimoji="1" lang="ja-JP" altLang="en-US" sz="2400" dirty="0" smtClean="0">
                <a:solidFill>
                  <a:srgbClr val="0070C0"/>
                </a:solidFill>
              </a:rPr>
              <a:t>駅ナカ店舗を用いて影響を与える！</a:t>
            </a:r>
            <a:endParaRPr kumimoji="1" lang="ja-JP" altLang="en-US" sz="2400" dirty="0">
              <a:solidFill>
                <a:srgbClr val="0070C0"/>
              </a:solidFill>
            </a:endParaRPr>
          </a:p>
        </p:txBody>
      </p:sp>
      <p:sp>
        <p:nvSpPr>
          <p:cNvPr id="81" name="下矢印 80"/>
          <p:cNvSpPr/>
          <p:nvPr/>
        </p:nvSpPr>
        <p:spPr>
          <a:xfrm rot="10800000">
            <a:off x="1060026" y="3323324"/>
            <a:ext cx="329801" cy="585021"/>
          </a:xfrm>
          <a:prstGeom prst="downArrow">
            <a:avLst>
              <a:gd name="adj1" fmla="val 50000"/>
              <a:gd name="adj2" fmla="val 48280"/>
            </a:avLst>
          </a:prstGeom>
          <a:solidFill>
            <a:srgbClr val="0070C0"/>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3" name="左中かっこ 82"/>
          <p:cNvSpPr/>
          <p:nvPr/>
        </p:nvSpPr>
        <p:spPr>
          <a:xfrm rot="10800000">
            <a:off x="7053960" y="826154"/>
            <a:ext cx="292662" cy="1382579"/>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84" name="左中かっこ 83"/>
          <p:cNvSpPr/>
          <p:nvPr/>
        </p:nvSpPr>
        <p:spPr>
          <a:xfrm rot="10800000">
            <a:off x="7200290" y="2517973"/>
            <a:ext cx="146331" cy="3647327"/>
          </a:xfrm>
          <a:prstGeom prst="leftBrace">
            <a:avLst>
              <a:gd name="adj1" fmla="val 0"/>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85" name="テキスト ボックス 84"/>
          <p:cNvSpPr txBox="1"/>
          <p:nvPr/>
        </p:nvSpPr>
        <p:spPr>
          <a:xfrm>
            <a:off x="7362309" y="1111633"/>
            <a:ext cx="1562220" cy="830997"/>
          </a:xfrm>
          <a:prstGeom prst="rect">
            <a:avLst/>
          </a:prstGeom>
          <a:noFill/>
        </p:spPr>
        <p:txBody>
          <a:bodyPr wrap="square" rtlCol="0">
            <a:spAutoFit/>
          </a:bodyPr>
          <a:lstStyle/>
          <a:p>
            <a:r>
              <a:rPr lang="ja-JP" altLang="en-US" sz="2400" dirty="0" smtClean="0">
                <a:solidFill>
                  <a:srgbClr val="FF0000"/>
                </a:solidFill>
              </a:rPr>
              <a:t>認知度・低に必要</a:t>
            </a:r>
            <a:endParaRPr kumimoji="1" lang="ja-JP" altLang="en-US" sz="2400" dirty="0">
              <a:solidFill>
                <a:srgbClr val="FF0000"/>
              </a:solidFill>
            </a:endParaRPr>
          </a:p>
        </p:txBody>
      </p:sp>
      <p:sp>
        <p:nvSpPr>
          <p:cNvPr id="86" name="テキスト ボックス 85"/>
          <p:cNvSpPr txBox="1"/>
          <p:nvPr/>
        </p:nvSpPr>
        <p:spPr>
          <a:xfrm>
            <a:off x="7362309" y="3764938"/>
            <a:ext cx="1674187" cy="830997"/>
          </a:xfrm>
          <a:prstGeom prst="rect">
            <a:avLst/>
          </a:prstGeom>
          <a:noFill/>
        </p:spPr>
        <p:txBody>
          <a:bodyPr wrap="square" rtlCol="0">
            <a:spAutoFit/>
          </a:bodyPr>
          <a:lstStyle/>
          <a:p>
            <a:r>
              <a:rPr kumimoji="1" lang="ja-JP" altLang="en-US" sz="2400" dirty="0" smtClean="0">
                <a:solidFill>
                  <a:srgbClr val="FF0000"/>
                </a:solidFill>
              </a:rPr>
              <a:t>認知度・高に必要</a:t>
            </a:r>
            <a:endParaRPr kumimoji="1" lang="ja-JP" altLang="en-US" sz="2400" dirty="0">
              <a:solidFill>
                <a:srgbClr val="FF0000"/>
              </a:solidFill>
            </a:endParaRPr>
          </a:p>
        </p:txBody>
      </p:sp>
    </p:spTree>
    <p:extLst>
      <p:ext uri="{BB962C8B-B14F-4D97-AF65-F5344CB8AC3E}">
        <p14:creationId xmlns:p14="http://schemas.microsoft.com/office/powerpoint/2010/main" val="59912135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爆発 1 16"/>
          <p:cNvSpPr/>
          <p:nvPr/>
        </p:nvSpPr>
        <p:spPr>
          <a:xfrm>
            <a:off x="3693008" y="5098121"/>
            <a:ext cx="2088232" cy="1296937"/>
          </a:xfrm>
          <a:prstGeom prst="irregularSeal1">
            <a:avLst/>
          </a:prstGeom>
          <a:ln>
            <a:solidFill>
              <a:srgbClr val="FF6600"/>
            </a:solidFill>
          </a:ln>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a:xfrm>
            <a:off x="395536" y="260648"/>
            <a:ext cx="5626968" cy="759614"/>
          </a:xfrm>
        </p:spPr>
        <p:txBody>
          <a:bodyPr/>
          <a:lstStyle/>
          <a:p>
            <a:r>
              <a:rPr kumimoji="1" lang="ja-JP" altLang="en-US" dirty="0" smtClean="0"/>
              <a:t>仮説１の導出（認知率・高）</a:t>
            </a:r>
            <a:endParaRPr kumimoji="1" lang="ja-JP" altLang="en-US" dirty="0"/>
          </a:p>
        </p:txBody>
      </p:sp>
      <p:sp>
        <p:nvSpPr>
          <p:cNvPr id="4" name="日付プレースホルダ 3"/>
          <p:cNvSpPr>
            <a:spLocks noGrp="1"/>
          </p:cNvSpPr>
          <p:nvPr>
            <p:ph type="dt" sz="half" idx="10"/>
          </p:nvPr>
        </p:nvSpPr>
        <p:spPr/>
        <p:txBody>
          <a:bodyPr/>
          <a:lstStyle/>
          <a:p>
            <a:fld id="{4ECB9822-7D27-4056-8964-23258729885F}" type="datetime1">
              <a:rPr kumimoji="1" lang="ja-JP" altLang="en-US" smtClean="0"/>
              <a:pPr/>
              <a:t>2013/9/9</a:t>
            </a:fld>
            <a:endParaRPr kumimoji="1" lang="ja-JP" altLang="en-US"/>
          </a:p>
        </p:txBody>
      </p:sp>
      <p:sp>
        <p:nvSpPr>
          <p:cNvPr id="5" name="スライド番号プレースホルダ 4"/>
          <p:cNvSpPr>
            <a:spLocks noGrp="1"/>
          </p:cNvSpPr>
          <p:nvPr>
            <p:ph type="sldNum" sz="quarter" idx="12"/>
          </p:nvPr>
        </p:nvSpPr>
        <p:spPr/>
        <p:txBody>
          <a:bodyPr/>
          <a:lstStyle/>
          <a:p>
            <a:fld id="{6C298445-82A3-4105-A96B-F08836EED490}" type="slidenum">
              <a:rPr kumimoji="1" lang="ja-JP" altLang="en-US" smtClean="0"/>
              <a:pPr/>
              <a:t>36</a:t>
            </a:fld>
            <a:endParaRPr kumimoji="1" lang="ja-JP" altLang="en-US"/>
          </a:p>
        </p:txBody>
      </p:sp>
      <p:sp>
        <p:nvSpPr>
          <p:cNvPr id="6" name="円/楕円 5"/>
          <p:cNvSpPr/>
          <p:nvPr/>
        </p:nvSpPr>
        <p:spPr>
          <a:xfrm>
            <a:off x="611560" y="2276872"/>
            <a:ext cx="2232248" cy="1368152"/>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2800" dirty="0" smtClean="0"/>
              <a:t>ブランド連想</a:t>
            </a:r>
            <a:endParaRPr kumimoji="1" lang="ja-JP" altLang="en-US" sz="2800" dirty="0"/>
          </a:p>
        </p:txBody>
      </p:sp>
      <p:cxnSp>
        <p:nvCxnSpPr>
          <p:cNvPr id="8" name="直線コネクタ 7"/>
          <p:cNvCxnSpPr/>
          <p:nvPr/>
        </p:nvCxnSpPr>
        <p:spPr>
          <a:xfrm>
            <a:off x="2843808" y="2924944"/>
            <a:ext cx="648072" cy="1368152"/>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0" name="直線コネクタ 9"/>
          <p:cNvCxnSpPr>
            <a:stCxn id="26" idx="1"/>
          </p:cNvCxnSpPr>
          <p:nvPr/>
        </p:nvCxnSpPr>
        <p:spPr>
          <a:xfrm flipH="1" flipV="1">
            <a:off x="2843808" y="2924944"/>
            <a:ext cx="648072" cy="37549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3" name="直線コネクタ 12"/>
          <p:cNvCxnSpPr>
            <a:stCxn id="23" idx="1"/>
            <a:endCxn id="6" idx="6"/>
          </p:cNvCxnSpPr>
          <p:nvPr/>
        </p:nvCxnSpPr>
        <p:spPr>
          <a:xfrm flipH="1">
            <a:off x="2843808" y="1484784"/>
            <a:ext cx="667071" cy="147616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5" name="直線コネクタ 14"/>
          <p:cNvCxnSpPr>
            <a:stCxn id="25" idx="1"/>
            <a:endCxn id="6" idx="6"/>
          </p:cNvCxnSpPr>
          <p:nvPr/>
        </p:nvCxnSpPr>
        <p:spPr>
          <a:xfrm flipH="1">
            <a:off x="2843808" y="2348880"/>
            <a:ext cx="648072" cy="612068"/>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3" name="正方形/長方形 22"/>
          <p:cNvSpPr/>
          <p:nvPr/>
        </p:nvSpPr>
        <p:spPr>
          <a:xfrm>
            <a:off x="3510879" y="1160748"/>
            <a:ext cx="2592288" cy="648072"/>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kumimoji="1" lang="ja-JP" altLang="en-US" sz="2000" dirty="0" smtClean="0"/>
              <a:t>ブランド連想のタイプ</a:t>
            </a:r>
            <a:endParaRPr kumimoji="1" lang="ja-JP" altLang="en-US" sz="2000" dirty="0"/>
          </a:p>
        </p:txBody>
      </p:sp>
      <p:sp>
        <p:nvSpPr>
          <p:cNvPr id="25" name="正方形/長方形 24"/>
          <p:cNvSpPr/>
          <p:nvPr/>
        </p:nvSpPr>
        <p:spPr>
          <a:xfrm>
            <a:off x="3491880" y="2024844"/>
            <a:ext cx="2592288" cy="648072"/>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kumimoji="1" lang="ja-JP" altLang="en-US" sz="2000" dirty="0" smtClean="0"/>
              <a:t>ブランド連想の</a:t>
            </a:r>
            <a:endParaRPr kumimoji="1" lang="en-US" altLang="ja-JP" sz="2000" dirty="0" smtClean="0"/>
          </a:p>
          <a:p>
            <a:pPr algn="ctr"/>
            <a:r>
              <a:rPr kumimoji="1" lang="ja-JP" altLang="en-US" sz="2000" dirty="0" smtClean="0"/>
              <a:t>好ましさ</a:t>
            </a:r>
            <a:endParaRPr kumimoji="1" lang="ja-JP" altLang="en-US" sz="2000" dirty="0"/>
          </a:p>
        </p:txBody>
      </p:sp>
      <p:sp>
        <p:nvSpPr>
          <p:cNvPr id="26" name="正方形/長方形 25"/>
          <p:cNvSpPr/>
          <p:nvPr/>
        </p:nvSpPr>
        <p:spPr>
          <a:xfrm>
            <a:off x="3491880" y="2940394"/>
            <a:ext cx="2592288" cy="72008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kumimoji="1" lang="ja-JP" altLang="en-US" sz="2000" dirty="0" smtClean="0"/>
              <a:t>ブランド連想の強さ</a:t>
            </a:r>
            <a:endParaRPr kumimoji="1" lang="ja-JP" altLang="en-US" sz="2000" dirty="0"/>
          </a:p>
        </p:txBody>
      </p:sp>
      <p:sp>
        <p:nvSpPr>
          <p:cNvPr id="27" name="正方形/長方形 26"/>
          <p:cNvSpPr/>
          <p:nvPr/>
        </p:nvSpPr>
        <p:spPr>
          <a:xfrm>
            <a:off x="3510879" y="3934679"/>
            <a:ext cx="2592288" cy="72008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kumimoji="1" lang="ja-JP" altLang="en-US" sz="2000" dirty="0" smtClean="0"/>
              <a:t>ブランド連想の</a:t>
            </a:r>
            <a:endParaRPr kumimoji="1" lang="en-US" altLang="ja-JP" sz="2000" dirty="0" smtClean="0"/>
          </a:p>
          <a:p>
            <a:pPr algn="ctr"/>
            <a:r>
              <a:rPr kumimoji="1" lang="ja-JP" altLang="en-US" sz="2000" dirty="0" smtClean="0"/>
              <a:t>ユニークさ</a:t>
            </a:r>
            <a:endParaRPr kumimoji="1" lang="ja-JP" altLang="en-US" sz="2000" dirty="0"/>
          </a:p>
        </p:txBody>
      </p:sp>
      <p:sp>
        <p:nvSpPr>
          <p:cNvPr id="14" name="下矢印 13"/>
          <p:cNvSpPr/>
          <p:nvPr/>
        </p:nvSpPr>
        <p:spPr>
          <a:xfrm rot="10800000">
            <a:off x="4427984" y="4746438"/>
            <a:ext cx="720080" cy="360041"/>
          </a:xfrm>
          <a:prstGeom prst="down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4305076" y="5445224"/>
            <a:ext cx="864096" cy="461665"/>
          </a:xfrm>
          <a:prstGeom prst="rect">
            <a:avLst/>
          </a:prstGeom>
          <a:noFill/>
        </p:spPr>
        <p:txBody>
          <a:bodyPr wrap="square" rtlCol="0">
            <a:spAutoFit/>
          </a:bodyPr>
          <a:lstStyle/>
          <a:p>
            <a:r>
              <a:rPr lang="ja-JP" altLang="en-US" sz="2400" dirty="0"/>
              <a:t>注目</a:t>
            </a:r>
            <a:endParaRPr kumimoji="1" lang="ja-JP" altLang="en-US" sz="2400" dirty="0"/>
          </a:p>
        </p:txBody>
      </p:sp>
      <p:sp>
        <p:nvSpPr>
          <p:cNvPr id="3" name="テキスト ボックス 2"/>
          <p:cNvSpPr txBox="1"/>
          <p:nvPr/>
        </p:nvSpPr>
        <p:spPr>
          <a:xfrm>
            <a:off x="6444208" y="1160748"/>
            <a:ext cx="2160240" cy="646331"/>
          </a:xfrm>
          <a:prstGeom prst="rect">
            <a:avLst/>
          </a:prstGeom>
          <a:noFill/>
        </p:spPr>
        <p:txBody>
          <a:bodyPr wrap="square" rtlCol="0">
            <a:spAutoFit/>
          </a:bodyPr>
          <a:lstStyle/>
          <a:p>
            <a:r>
              <a:rPr kumimoji="1" lang="ja-JP" altLang="en-US" dirty="0" smtClean="0"/>
              <a:t>属性（製品関連・関連外）・便益・態度</a:t>
            </a:r>
            <a:endParaRPr kumimoji="1" lang="ja-JP" altLang="en-US" dirty="0"/>
          </a:p>
        </p:txBody>
      </p:sp>
      <p:sp>
        <p:nvSpPr>
          <p:cNvPr id="7" name="テキスト ボックス 6"/>
          <p:cNvSpPr txBox="1"/>
          <p:nvPr/>
        </p:nvSpPr>
        <p:spPr>
          <a:xfrm>
            <a:off x="6330769" y="1953706"/>
            <a:ext cx="2236439" cy="646331"/>
          </a:xfrm>
          <a:prstGeom prst="rect">
            <a:avLst/>
          </a:prstGeom>
          <a:noFill/>
        </p:spPr>
        <p:txBody>
          <a:bodyPr wrap="square" rtlCol="0">
            <a:spAutoFit/>
          </a:bodyPr>
          <a:lstStyle/>
          <a:p>
            <a:r>
              <a:rPr lang="ja-JP" altLang="en-US" dirty="0"/>
              <a:t>ブランドに関する好ましさの評価の</a:t>
            </a:r>
            <a:r>
              <a:rPr lang="ja-JP" altLang="en-US" dirty="0" smtClean="0"/>
              <a:t>度合い。</a:t>
            </a:r>
            <a:endParaRPr kumimoji="1" lang="ja-JP" altLang="en-US" dirty="0"/>
          </a:p>
        </p:txBody>
      </p:sp>
      <p:sp>
        <p:nvSpPr>
          <p:cNvPr id="9" name="テキスト ボックス 8"/>
          <p:cNvSpPr txBox="1"/>
          <p:nvPr/>
        </p:nvSpPr>
        <p:spPr>
          <a:xfrm>
            <a:off x="6293532" y="3906958"/>
            <a:ext cx="2310915" cy="707886"/>
          </a:xfrm>
          <a:prstGeom prst="rect">
            <a:avLst/>
          </a:prstGeom>
          <a:noFill/>
        </p:spPr>
        <p:txBody>
          <a:bodyPr wrap="square" rtlCol="0">
            <a:spAutoFit/>
          </a:bodyPr>
          <a:lstStyle/>
          <a:p>
            <a:r>
              <a:rPr lang="ja-JP" altLang="en-US" sz="2000" dirty="0" smtClean="0"/>
              <a:t>ブランド</a:t>
            </a:r>
            <a:r>
              <a:rPr lang="ja-JP" altLang="en-US" sz="2000" dirty="0"/>
              <a:t>に関する意味ある</a:t>
            </a:r>
            <a:r>
              <a:rPr lang="ja-JP" altLang="en-US" sz="2000" dirty="0" smtClean="0"/>
              <a:t>相違点</a:t>
            </a:r>
            <a:r>
              <a:rPr lang="ja-JP" altLang="en-US" dirty="0"/>
              <a:t>。</a:t>
            </a:r>
            <a:endParaRPr kumimoji="1" lang="ja-JP" altLang="en-US" dirty="0"/>
          </a:p>
        </p:txBody>
      </p:sp>
      <p:sp>
        <p:nvSpPr>
          <p:cNvPr id="11" name="テキスト ボックス 10"/>
          <p:cNvSpPr txBox="1"/>
          <p:nvPr/>
        </p:nvSpPr>
        <p:spPr>
          <a:xfrm>
            <a:off x="6228184" y="2960948"/>
            <a:ext cx="2664296" cy="646331"/>
          </a:xfrm>
          <a:prstGeom prst="rect">
            <a:avLst/>
          </a:prstGeom>
          <a:noFill/>
        </p:spPr>
        <p:txBody>
          <a:bodyPr wrap="square" rtlCol="0">
            <a:spAutoFit/>
          </a:bodyPr>
          <a:lstStyle/>
          <a:p>
            <a:r>
              <a:rPr lang="ja-JP" altLang="en-US" dirty="0"/>
              <a:t>ブランドに関する記憶の再生の容易さと</a:t>
            </a:r>
            <a:r>
              <a:rPr lang="ja-JP" altLang="en-US" dirty="0" smtClean="0"/>
              <a:t>大きさ。</a:t>
            </a:r>
            <a:endParaRPr kumimoji="1" lang="ja-JP" altLang="en-US" dirty="0"/>
          </a:p>
        </p:txBody>
      </p:sp>
      <p:sp>
        <p:nvSpPr>
          <p:cNvPr id="12" name="テキスト ボックス 11"/>
          <p:cNvSpPr txBox="1"/>
          <p:nvPr/>
        </p:nvSpPr>
        <p:spPr>
          <a:xfrm>
            <a:off x="1727684" y="6165304"/>
            <a:ext cx="6372708" cy="369332"/>
          </a:xfrm>
          <a:prstGeom prst="rect">
            <a:avLst/>
          </a:prstGeom>
          <a:noFill/>
        </p:spPr>
        <p:txBody>
          <a:bodyPr wrap="square" rtlCol="0">
            <a:spAutoFit/>
          </a:bodyPr>
          <a:lstStyle/>
          <a:p>
            <a:r>
              <a:rPr lang="ja-JP" altLang="en-US" sz="1000" dirty="0" smtClean="0"/>
              <a:t>日本ブランド戦略研究所　</a:t>
            </a:r>
            <a:r>
              <a:rPr lang="en-US" altLang="ja-JP" sz="1000" dirty="0" smtClean="0"/>
              <a:t>http</a:t>
            </a:r>
            <a:r>
              <a:rPr lang="en-US" altLang="ja-JP" sz="1000" dirty="0"/>
              <a:t>://japanbrand.jp/dic</a:t>
            </a:r>
            <a:r>
              <a:rPr lang="en-US" altLang="ja-JP" dirty="0"/>
              <a:t>/</a:t>
            </a:r>
            <a:endParaRPr kumimoji="1" lang="ja-JP" alt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52718"/>
            <a:ext cx="5266928" cy="611986"/>
          </a:xfrm>
        </p:spPr>
        <p:txBody>
          <a:bodyPr>
            <a:normAutofit fontScale="90000"/>
          </a:bodyPr>
          <a:lstStyle/>
          <a:p>
            <a:r>
              <a:rPr kumimoji="1" lang="ja-JP" altLang="en-US" dirty="0" smtClean="0"/>
              <a:t>ブランド連想のユニークさ</a:t>
            </a:r>
            <a:endParaRPr kumimoji="1" lang="ja-JP" altLang="en-US" dirty="0"/>
          </a:p>
        </p:txBody>
      </p:sp>
      <p:sp>
        <p:nvSpPr>
          <p:cNvPr id="4" name="日付プレースホルダー 3"/>
          <p:cNvSpPr>
            <a:spLocks noGrp="1"/>
          </p:cNvSpPr>
          <p:nvPr>
            <p:ph type="dt" sz="half" idx="10"/>
          </p:nvPr>
        </p:nvSpPr>
        <p:spPr/>
        <p:txBody>
          <a:bodyPr/>
          <a:lstStyle/>
          <a:p>
            <a:fld id="{4ECB9822-7D27-4056-8964-23258729885F}" type="datetime1">
              <a:rPr kumimoji="1" lang="ja-JP" altLang="en-US" smtClean="0"/>
              <a:pPr/>
              <a:t>2013/9/9</a:t>
            </a:fld>
            <a:endParaRPr kumimoji="1" lang="ja-JP" altLang="en-US"/>
          </a:p>
        </p:txBody>
      </p:sp>
      <p:sp>
        <p:nvSpPr>
          <p:cNvPr id="5" name="スライド番号プレースホルダー 4"/>
          <p:cNvSpPr>
            <a:spLocks noGrp="1"/>
          </p:cNvSpPr>
          <p:nvPr>
            <p:ph type="sldNum" sz="quarter" idx="12"/>
          </p:nvPr>
        </p:nvSpPr>
        <p:spPr/>
        <p:txBody>
          <a:bodyPr/>
          <a:lstStyle/>
          <a:p>
            <a:fld id="{6C298445-82A3-4105-A96B-F08836EED490}" type="slidenum">
              <a:rPr kumimoji="1" lang="ja-JP" altLang="en-US" smtClean="0"/>
              <a:pPr/>
              <a:t>37</a:t>
            </a:fld>
            <a:endParaRPr kumimoji="1" lang="ja-JP" altLang="en-US"/>
          </a:p>
        </p:txBody>
      </p:sp>
      <p:sp>
        <p:nvSpPr>
          <p:cNvPr id="6" name="円/楕円 5"/>
          <p:cNvSpPr/>
          <p:nvPr/>
        </p:nvSpPr>
        <p:spPr>
          <a:xfrm>
            <a:off x="2134443" y="2649014"/>
            <a:ext cx="1510831" cy="1351739"/>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kumimoji="1" lang="ja-JP" altLang="en-US" sz="2400" dirty="0" smtClean="0"/>
              <a:t>ナイキ</a:t>
            </a:r>
            <a:endParaRPr kumimoji="1" lang="ja-JP" altLang="en-US" sz="2400" dirty="0"/>
          </a:p>
        </p:txBody>
      </p:sp>
      <p:sp>
        <p:nvSpPr>
          <p:cNvPr id="7" name="円/楕円 6"/>
          <p:cNvSpPr/>
          <p:nvPr/>
        </p:nvSpPr>
        <p:spPr>
          <a:xfrm>
            <a:off x="2260372" y="1157333"/>
            <a:ext cx="1622515" cy="1080120"/>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dirty="0" smtClean="0"/>
              <a:t>耐久性</a:t>
            </a:r>
            <a:endParaRPr kumimoji="1" lang="ja-JP" altLang="en-US" dirty="0"/>
          </a:p>
        </p:txBody>
      </p:sp>
      <p:sp>
        <p:nvSpPr>
          <p:cNvPr id="8" name="円/楕円 7"/>
          <p:cNvSpPr/>
          <p:nvPr/>
        </p:nvSpPr>
        <p:spPr>
          <a:xfrm>
            <a:off x="77241" y="1539213"/>
            <a:ext cx="2084514" cy="1080120"/>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dirty="0" smtClean="0"/>
              <a:t>スウィッシュ</a:t>
            </a:r>
            <a:endParaRPr kumimoji="1" lang="ja-JP" altLang="en-US" dirty="0"/>
          </a:p>
        </p:txBody>
      </p:sp>
      <p:sp>
        <p:nvSpPr>
          <p:cNvPr id="9" name="円/楕円 8"/>
          <p:cNvSpPr/>
          <p:nvPr/>
        </p:nvSpPr>
        <p:spPr>
          <a:xfrm>
            <a:off x="85308" y="3277545"/>
            <a:ext cx="1854695" cy="1080120"/>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dirty="0" smtClean="0"/>
              <a:t>マイケルジョーダン</a:t>
            </a:r>
            <a:endParaRPr kumimoji="1" lang="ja-JP" altLang="en-US" dirty="0"/>
          </a:p>
        </p:txBody>
      </p:sp>
      <p:sp>
        <p:nvSpPr>
          <p:cNvPr id="10" name="円/楕円 9"/>
          <p:cNvSpPr/>
          <p:nvPr/>
        </p:nvSpPr>
        <p:spPr>
          <a:xfrm>
            <a:off x="183841" y="4591360"/>
            <a:ext cx="1484548" cy="1080120"/>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ja-JP" altLang="en-US" dirty="0" smtClean="0"/>
              <a:t>バスケットボール</a:t>
            </a:r>
            <a:endParaRPr kumimoji="1" lang="ja-JP" altLang="en-US" dirty="0"/>
          </a:p>
        </p:txBody>
      </p:sp>
      <p:sp>
        <p:nvSpPr>
          <p:cNvPr id="11" name="円/楕円 10"/>
          <p:cNvSpPr/>
          <p:nvPr/>
        </p:nvSpPr>
        <p:spPr>
          <a:xfrm>
            <a:off x="4474969" y="3627523"/>
            <a:ext cx="1080120" cy="1080120"/>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dirty="0" smtClean="0"/>
              <a:t>高価</a:t>
            </a:r>
            <a:endParaRPr kumimoji="1" lang="ja-JP" altLang="en-US" dirty="0"/>
          </a:p>
        </p:txBody>
      </p:sp>
      <p:sp>
        <p:nvSpPr>
          <p:cNvPr id="12" name="円/楕円 11"/>
          <p:cNvSpPr/>
          <p:nvPr/>
        </p:nvSpPr>
        <p:spPr>
          <a:xfrm>
            <a:off x="4056685" y="665076"/>
            <a:ext cx="1271398" cy="1080120"/>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dirty="0" smtClean="0"/>
              <a:t>エクササイズ</a:t>
            </a:r>
            <a:endParaRPr kumimoji="1" lang="ja-JP" altLang="en-US" dirty="0"/>
          </a:p>
        </p:txBody>
      </p:sp>
      <p:sp>
        <p:nvSpPr>
          <p:cNvPr id="13" name="円/楕円 12"/>
          <p:cNvSpPr/>
          <p:nvPr/>
        </p:nvSpPr>
        <p:spPr>
          <a:xfrm>
            <a:off x="6773688" y="3627523"/>
            <a:ext cx="1980220" cy="1080120"/>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dirty="0" smtClean="0"/>
              <a:t>エアロビクスシューズ</a:t>
            </a:r>
            <a:endParaRPr kumimoji="1" lang="ja-JP" altLang="en-US" dirty="0"/>
          </a:p>
        </p:txBody>
      </p:sp>
      <p:sp>
        <p:nvSpPr>
          <p:cNvPr id="14" name="円/楕円 13"/>
          <p:cNvSpPr/>
          <p:nvPr/>
        </p:nvSpPr>
        <p:spPr>
          <a:xfrm>
            <a:off x="6207799" y="2784823"/>
            <a:ext cx="1080120" cy="1080120"/>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dirty="0" smtClean="0"/>
              <a:t>リーボック</a:t>
            </a:r>
            <a:endParaRPr kumimoji="1" lang="ja-JP" altLang="en-US" dirty="0"/>
          </a:p>
        </p:txBody>
      </p:sp>
      <p:sp>
        <p:nvSpPr>
          <p:cNvPr id="15" name="円/楕円 14"/>
          <p:cNvSpPr/>
          <p:nvPr/>
        </p:nvSpPr>
        <p:spPr>
          <a:xfrm>
            <a:off x="4116926" y="2473626"/>
            <a:ext cx="1792763" cy="1080120"/>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dirty="0" smtClean="0"/>
              <a:t>アスレチック・シューズ</a:t>
            </a:r>
            <a:endParaRPr kumimoji="1" lang="ja-JP" altLang="en-US" dirty="0"/>
          </a:p>
        </p:txBody>
      </p:sp>
      <p:sp>
        <p:nvSpPr>
          <p:cNvPr id="16" name="円/楕円 15"/>
          <p:cNvSpPr/>
          <p:nvPr/>
        </p:nvSpPr>
        <p:spPr>
          <a:xfrm>
            <a:off x="6156176" y="1357536"/>
            <a:ext cx="1944216" cy="1080120"/>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dirty="0" smtClean="0"/>
              <a:t>ランニング</a:t>
            </a:r>
            <a:endParaRPr kumimoji="1" lang="ja-JP" altLang="en-US" dirty="0"/>
          </a:p>
        </p:txBody>
      </p:sp>
      <p:sp>
        <p:nvSpPr>
          <p:cNvPr id="17" name="テキスト ボックス 16"/>
          <p:cNvSpPr txBox="1"/>
          <p:nvPr/>
        </p:nvSpPr>
        <p:spPr>
          <a:xfrm>
            <a:off x="558924" y="835804"/>
            <a:ext cx="1310037" cy="369332"/>
          </a:xfrm>
          <a:prstGeom prst="rect">
            <a:avLst/>
          </a:prstGeom>
          <a:noFill/>
        </p:spPr>
        <p:txBody>
          <a:bodyPr wrap="square" rtlCol="0">
            <a:spAutoFit/>
          </a:bodyPr>
          <a:lstStyle/>
          <a:p>
            <a:r>
              <a:rPr kumimoji="1" lang="ja-JP" altLang="en-US" dirty="0" smtClean="0"/>
              <a:t>例</a:t>
            </a:r>
            <a:r>
              <a:rPr kumimoji="1" lang="en-US" altLang="ja-JP" dirty="0" smtClean="0"/>
              <a:t>)</a:t>
            </a:r>
            <a:r>
              <a:rPr kumimoji="1" lang="ja-JP" altLang="en-US" dirty="0" smtClean="0"/>
              <a:t>　ナイキ</a:t>
            </a:r>
            <a:endParaRPr kumimoji="1" lang="ja-JP" altLang="en-US" dirty="0"/>
          </a:p>
        </p:txBody>
      </p:sp>
      <p:cxnSp>
        <p:nvCxnSpPr>
          <p:cNvPr id="19" name="直線コネクタ 18"/>
          <p:cNvCxnSpPr>
            <a:stCxn id="7" idx="4"/>
            <a:endCxn id="6" idx="0"/>
          </p:cNvCxnSpPr>
          <p:nvPr/>
        </p:nvCxnSpPr>
        <p:spPr>
          <a:xfrm flipH="1">
            <a:off x="2889859" y="2237453"/>
            <a:ext cx="181771" cy="411561"/>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直線コネクタ 20"/>
          <p:cNvCxnSpPr>
            <a:stCxn id="7" idx="5"/>
            <a:endCxn id="15" idx="1"/>
          </p:cNvCxnSpPr>
          <p:nvPr/>
        </p:nvCxnSpPr>
        <p:spPr>
          <a:xfrm>
            <a:off x="3645275" y="2079273"/>
            <a:ext cx="734195" cy="552533"/>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直線コネクタ 22"/>
          <p:cNvCxnSpPr>
            <a:stCxn id="6" idx="6"/>
            <a:endCxn id="15" idx="2"/>
          </p:cNvCxnSpPr>
          <p:nvPr/>
        </p:nvCxnSpPr>
        <p:spPr>
          <a:xfrm flipV="1">
            <a:off x="3645274" y="3013686"/>
            <a:ext cx="471652" cy="311198"/>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直線コネクタ 24"/>
          <p:cNvCxnSpPr>
            <a:stCxn id="8" idx="5"/>
            <a:endCxn id="6" idx="1"/>
          </p:cNvCxnSpPr>
          <p:nvPr/>
        </p:nvCxnSpPr>
        <p:spPr>
          <a:xfrm>
            <a:off x="1856485" y="2461153"/>
            <a:ext cx="499214" cy="385819"/>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直線コネクタ 27"/>
          <p:cNvCxnSpPr>
            <a:stCxn id="6" idx="3"/>
            <a:endCxn id="9" idx="7"/>
          </p:cNvCxnSpPr>
          <p:nvPr/>
        </p:nvCxnSpPr>
        <p:spPr>
          <a:xfrm flipH="1" flipV="1">
            <a:off x="1668389" y="3435725"/>
            <a:ext cx="687310" cy="36707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直線コネクタ 29"/>
          <p:cNvCxnSpPr>
            <a:stCxn id="6" idx="4"/>
            <a:endCxn id="10" idx="0"/>
          </p:cNvCxnSpPr>
          <p:nvPr/>
        </p:nvCxnSpPr>
        <p:spPr>
          <a:xfrm flipH="1">
            <a:off x="926115" y="4000753"/>
            <a:ext cx="1963744" cy="590607"/>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直線コネクタ 31"/>
          <p:cNvCxnSpPr>
            <a:stCxn id="6" idx="5"/>
            <a:endCxn id="11" idx="1"/>
          </p:cNvCxnSpPr>
          <p:nvPr/>
        </p:nvCxnSpPr>
        <p:spPr>
          <a:xfrm flipV="1">
            <a:off x="3424018" y="3785703"/>
            <a:ext cx="1209131" cy="17092"/>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直線コネクタ 34"/>
          <p:cNvCxnSpPr>
            <a:stCxn id="12" idx="4"/>
            <a:endCxn id="15" idx="0"/>
          </p:cNvCxnSpPr>
          <p:nvPr/>
        </p:nvCxnSpPr>
        <p:spPr>
          <a:xfrm>
            <a:off x="4692384" y="1745196"/>
            <a:ext cx="320924" cy="728430"/>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直線コネクタ 36"/>
          <p:cNvCxnSpPr>
            <a:stCxn id="16" idx="3"/>
            <a:endCxn id="15" idx="7"/>
          </p:cNvCxnSpPr>
          <p:nvPr/>
        </p:nvCxnSpPr>
        <p:spPr>
          <a:xfrm flipH="1">
            <a:off x="5647145" y="2279476"/>
            <a:ext cx="793755" cy="352330"/>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直線コネクタ 39"/>
          <p:cNvCxnSpPr>
            <a:stCxn id="15" idx="6"/>
            <a:endCxn id="14" idx="1"/>
          </p:cNvCxnSpPr>
          <p:nvPr/>
        </p:nvCxnSpPr>
        <p:spPr>
          <a:xfrm flipV="1">
            <a:off x="5909689" y="2943003"/>
            <a:ext cx="456290" cy="70683"/>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直線コネクタ 41"/>
          <p:cNvCxnSpPr>
            <a:stCxn id="14" idx="6"/>
            <a:endCxn id="13" idx="0"/>
          </p:cNvCxnSpPr>
          <p:nvPr/>
        </p:nvCxnSpPr>
        <p:spPr>
          <a:xfrm>
            <a:off x="7287919" y="3324883"/>
            <a:ext cx="475879" cy="302640"/>
          </a:xfrm>
          <a:prstGeom prst="line">
            <a:avLst/>
          </a:prstGeom>
        </p:spPr>
        <p:style>
          <a:lnRef idx="1">
            <a:schemeClr val="accent1"/>
          </a:lnRef>
          <a:fillRef idx="0">
            <a:schemeClr val="accent1"/>
          </a:fillRef>
          <a:effectRef idx="0">
            <a:schemeClr val="accent1"/>
          </a:effectRef>
          <a:fontRef idx="minor">
            <a:schemeClr val="tx1"/>
          </a:fontRef>
        </p:style>
      </p:cxnSp>
      <p:sp>
        <p:nvSpPr>
          <p:cNvPr id="50" name="円/楕円 49"/>
          <p:cNvSpPr/>
          <p:nvPr/>
        </p:nvSpPr>
        <p:spPr>
          <a:xfrm>
            <a:off x="1906682" y="4357665"/>
            <a:ext cx="1409786" cy="1008112"/>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2800" dirty="0" smtClean="0"/>
              <a:t>ヨガ</a:t>
            </a:r>
            <a:endParaRPr kumimoji="1" lang="ja-JP" altLang="en-US" sz="2800" dirty="0"/>
          </a:p>
        </p:txBody>
      </p:sp>
      <p:cxnSp>
        <p:nvCxnSpPr>
          <p:cNvPr id="52" name="直線コネクタ 51"/>
          <p:cNvCxnSpPr>
            <a:stCxn id="6" idx="4"/>
            <a:endCxn id="50" idx="0"/>
          </p:cNvCxnSpPr>
          <p:nvPr/>
        </p:nvCxnSpPr>
        <p:spPr>
          <a:xfrm flipH="1">
            <a:off x="2611575" y="4000753"/>
            <a:ext cx="278284" cy="356912"/>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57" name="正方形/長方形 56"/>
          <p:cNvSpPr/>
          <p:nvPr/>
        </p:nvSpPr>
        <p:spPr>
          <a:xfrm>
            <a:off x="1763688" y="6309320"/>
            <a:ext cx="5958408" cy="253916"/>
          </a:xfrm>
          <a:prstGeom prst="rect">
            <a:avLst/>
          </a:prstGeom>
        </p:spPr>
        <p:txBody>
          <a:bodyPr wrap="square">
            <a:spAutoFit/>
          </a:bodyPr>
          <a:lstStyle/>
          <a:p>
            <a:r>
              <a:rPr lang="ja-JP" altLang="en-US" sz="1050" dirty="0"/>
              <a:t>青木幸弘 </a:t>
            </a:r>
            <a:r>
              <a:rPr lang="en-US" altLang="ja-JP" sz="1050" dirty="0"/>
              <a:t>〔2011〕 </a:t>
            </a:r>
            <a:r>
              <a:rPr lang="ja-JP" altLang="en-US" sz="1050" dirty="0"/>
              <a:t>「価値共創時代のブランド戦略</a:t>
            </a:r>
            <a:r>
              <a:rPr lang="en-US" altLang="ja-JP" sz="1050" dirty="0"/>
              <a:t>-</a:t>
            </a:r>
            <a:r>
              <a:rPr lang="ja-JP" altLang="en-US" sz="1050" dirty="0"/>
              <a:t>脱コモディティ化への挑戦</a:t>
            </a:r>
            <a:r>
              <a:rPr lang="en-US" altLang="ja-JP" sz="1050" dirty="0"/>
              <a:t>-</a:t>
            </a:r>
            <a:r>
              <a:rPr lang="ja-JP" altLang="en-US" sz="1050" dirty="0"/>
              <a:t>」 ミネルヴァ書房</a:t>
            </a:r>
            <a:endParaRPr lang="en-US" altLang="ja-JP" sz="1050" dirty="0"/>
          </a:p>
        </p:txBody>
      </p:sp>
      <p:sp>
        <p:nvSpPr>
          <p:cNvPr id="84" name="テキスト ボックス 83"/>
          <p:cNvSpPr txBox="1"/>
          <p:nvPr/>
        </p:nvSpPr>
        <p:spPr>
          <a:xfrm>
            <a:off x="3071630" y="5340275"/>
            <a:ext cx="5400600" cy="646331"/>
          </a:xfrm>
          <a:prstGeom prst="rect">
            <a:avLst/>
          </a:prstGeom>
          <a:noFill/>
        </p:spPr>
        <p:txBody>
          <a:bodyPr wrap="square" rtlCol="0">
            <a:spAutoFit/>
          </a:bodyPr>
          <a:lstStyle/>
          <a:p>
            <a:r>
              <a:rPr kumimoji="1" lang="ja-JP" altLang="en-US" dirty="0" smtClean="0"/>
              <a:t>このようなユニークさは駅ナカと駅ナカ以外で違いを出すことによって連想させることができるのでは</a:t>
            </a:r>
            <a:endParaRPr kumimoji="1" lang="ja-JP" altLang="en-US" dirty="0"/>
          </a:p>
        </p:txBody>
      </p:sp>
    </p:spTree>
    <p:extLst>
      <p:ext uri="{BB962C8B-B14F-4D97-AF65-F5344CB8AC3E}">
        <p14:creationId xmlns:p14="http://schemas.microsoft.com/office/powerpoint/2010/main" val="60946435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95536" y="188640"/>
            <a:ext cx="5482952" cy="831622"/>
          </a:xfrm>
        </p:spPr>
        <p:txBody>
          <a:bodyPr/>
          <a:lstStyle/>
          <a:p>
            <a:r>
              <a:rPr kumimoji="1" lang="ja-JP" altLang="en-US" dirty="0" smtClean="0"/>
              <a:t>仮説１</a:t>
            </a:r>
            <a:endParaRPr kumimoji="1" lang="ja-JP" altLang="en-US" dirty="0"/>
          </a:p>
        </p:txBody>
      </p:sp>
      <p:sp>
        <p:nvSpPr>
          <p:cNvPr id="4" name="日付プレースホルダ 3"/>
          <p:cNvSpPr>
            <a:spLocks noGrp="1"/>
          </p:cNvSpPr>
          <p:nvPr>
            <p:ph type="dt" sz="half" idx="10"/>
          </p:nvPr>
        </p:nvSpPr>
        <p:spPr/>
        <p:txBody>
          <a:bodyPr/>
          <a:lstStyle/>
          <a:p>
            <a:fld id="{4ECB9822-7D27-4056-8964-23258729885F}" type="datetime1">
              <a:rPr kumimoji="1" lang="ja-JP" altLang="en-US" smtClean="0"/>
              <a:pPr/>
              <a:t>2013/9/9</a:t>
            </a:fld>
            <a:endParaRPr kumimoji="1" lang="ja-JP" altLang="en-US"/>
          </a:p>
        </p:txBody>
      </p:sp>
      <p:sp>
        <p:nvSpPr>
          <p:cNvPr id="5" name="スライド番号プレースホルダ 4"/>
          <p:cNvSpPr>
            <a:spLocks noGrp="1"/>
          </p:cNvSpPr>
          <p:nvPr>
            <p:ph type="sldNum" sz="quarter" idx="12"/>
          </p:nvPr>
        </p:nvSpPr>
        <p:spPr/>
        <p:txBody>
          <a:bodyPr/>
          <a:lstStyle/>
          <a:p>
            <a:fld id="{6C298445-82A3-4105-A96B-F08836EED490}" type="slidenum">
              <a:rPr kumimoji="1" lang="ja-JP" altLang="en-US" smtClean="0"/>
              <a:pPr/>
              <a:t>38</a:t>
            </a:fld>
            <a:endParaRPr kumimoji="1" lang="ja-JP" altLang="en-US"/>
          </a:p>
        </p:txBody>
      </p:sp>
      <p:sp>
        <p:nvSpPr>
          <p:cNvPr id="6" name="正方形/長方形 5"/>
          <p:cNvSpPr/>
          <p:nvPr/>
        </p:nvSpPr>
        <p:spPr>
          <a:xfrm>
            <a:off x="524744" y="1412776"/>
            <a:ext cx="8208912" cy="316835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2800" dirty="0" smtClean="0">
                <a:solidFill>
                  <a:schemeClr val="tx1"/>
                </a:solidFill>
              </a:rPr>
              <a:t>認知度の高いアパレルブランドにおいて駅ナカ店舗で駅ナカ以外の店舗との違いを推し出すことでブランド連想に影響を与えブランドエクイティの形成に繋がる</a:t>
            </a:r>
            <a:endParaRPr kumimoji="1" lang="ja-JP" altLang="en-US" sz="2800" dirty="0">
              <a:solidFill>
                <a:schemeClr val="tx1"/>
              </a:solidFil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52718"/>
            <a:ext cx="5915000" cy="900018"/>
          </a:xfrm>
        </p:spPr>
        <p:txBody>
          <a:bodyPr/>
          <a:lstStyle/>
          <a:p>
            <a:r>
              <a:rPr kumimoji="1" lang="ja-JP" altLang="en-US" dirty="0" smtClean="0"/>
              <a:t>仮説２の導出（認知率・低）</a:t>
            </a:r>
            <a:endParaRPr kumimoji="1" lang="ja-JP" altLang="en-US" dirty="0"/>
          </a:p>
        </p:txBody>
      </p:sp>
      <p:sp>
        <p:nvSpPr>
          <p:cNvPr id="4" name="日付プレースホルダー 3"/>
          <p:cNvSpPr>
            <a:spLocks noGrp="1"/>
          </p:cNvSpPr>
          <p:nvPr>
            <p:ph type="dt" sz="half" idx="10"/>
          </p:nvPr>
        </p:nvSpPr>
        <p:spPr/>
        <p:txBody>
          <a:bodyPr/>
          <a:lstStyle/>
          <a:p>
            <a:fld id="{4ECB9822-7D27-4056-8964-23258729885F}" type="datetime1">
              <a:rPr kumimoji="1" lang="ja-JP" altLang="en-US" smtClean="0"/>
              <a:pPr/>
              <a:t>2013/9/9</a:t>
            </a:fld>
            <a:endParaRPr kumimoji="1" lang="ja-JP" altLang="en-US"/>
          </a:p>
        </p:txBody>
      </p:sp>
      <p:sp>
        <p:nvSpPr>
          <p:cNvPr id="5" name="スライド番号プレースホルダー 4"/>
          <p:cNvSpPr>
            <a:spLocks noGrp="1"/>
          </p:cNvSpPr>
          <p:nvPr>
            <p:ph type="sldNum" sz="quarter" idx="12"/>
          </p:nvPr>
        </p:nvSpPr>
        <p:spPr/>
        <p:txBody>
          <a:bodyPr/>
          <a:lstStyle/>
          <a:p>
            <a:fld id="{6C298445-82A3-4105-A96B-F08836EED490}" type="slidenum">
              <a:rPr kumimoji="1" lang="ja-JP" altLang="en-US" smtClean="0"/>
              <a:pPr/>
              <a:t>39</a:t>
            </a:fld>
            <a:endParaRPr kumimoji="1" lang="ja-JP" altLang="en-US"/>
          </a:p>
        </p:txBody>
      </p:sp>
      <p:sp>
        <p:nvSpPr>
          <p:cNvPr id="6" name="正方形/長方形 5"/>
          <p:cNvSpPr/>
          <p:nvPr/>
        </p:nvSpPr>
        <p:spPr>
          <a:xfrm>
            <a:off x="3923928" y="1840140"/>
            <a:ext cx="1902093" cy="84633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kumimoji="1" lang="ja-JP" altLang="en-US" sz="2400" dirty="0" smtClean="0"/>
              <a:t>ブランド再生</a:t>
            </a:r>
            <a:endParaRPr kumimoji="1" lang="ja-JP" altLang="en-US" sz="2400" dirty="0"/>
          </a:p>
        </p:txBody>
      </p:sp>
      <p:sp>
        <p:nvSpPr>
          <p:cNvPr id="7" name="正方形/長方形 6"/>
          <p:cNvSpPr/>
          <p:nvPr/>
        </p:nvSpPr>
        <p:spPr>
          <a:xfrm>
            <a:off x="3974974" y="3212976"/>
            <a:ext cx="1851047" cy="78008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kumimoji="1" lang="ja-JP" altLang="en-US" sz="2400" dirty="0" smtClean="0"/>
              <a:t>ブランド再認</a:t>
            </a:r>
            <a:endParaRPr kumimoji="1" lang="ja-JP" altLang="en-US" sz="2400" dirty="0"/>
          </a:p>
        </p:txBody>
      </p:sp>
      <p:sp>
        <p:nvSpPr>
          <p:cNvPr id="8" name="円/楕円 7"/>
          <p:cNvSpPr/>
          <p:nvPr/>
        </p:nvSpPr>
        <p:spPr>
          <a:xfrm>
            <a:off x="1043608" y="2263309"/>
            <a:ext cx="2016224" cy="1611302"/>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kumimoji="1" lang="ja-JP" altLang="en-US" sz="2400" dirty="0" smtClean="0"/>
              <a:t>ブランド認知</a:t>
            </a:r>
            <a:endParaRPr kumimoji="1" lang="ja-JP" altLang="en-US" sz="2400" dirty="0"/>
          </a:p>
        </p:txBody>
      </p:sp>
      <p:cxnSp>
        <p:nvCxnSpPr>
          <p:cNvPr id="10" name="直線コネクタ 9"/>
          <p:cNvCxnSpPr>
            <a:stCxn id="8" idx="6"/>
            <a:endCxn id="6" idx="1"/>
          </p:cNvCxnSpPr>
          <p:nvPr/>
        </p:nvCxnSpPr>
        <p:spPr>
          <a:xfrm flipV="1">
            <a:off x="3059832" y="2263309"/>
            <a:ext cx="864096" cy="805651"/>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直線コネクタ 13"/>
          <p:cNvCxnSpPr>
            <a:stCxn id="8" idx="6"/>
            <a:endCxn id="7" idx="1"/>
          </p:cNvCxnSpPr>
          <p:nvPr/>
        </p:nvCxnSpPr>
        <p:spPr>
          <a:xfrm>
            <a:off x="3059832" y="3068960"/>
            <a:ext cx="915142" cy="534056"/>
          </a:xfrm>
          <a:prstGeom prst="line">
            <a:avLst/>
          </a:prstGeom>
        </p:spPr>
        <p:style>
          <a:lnRef idx="1">
            <a:schemeClr val="accent1"/>
          </a:lnRef>
          <a:fillRef idx="0">
            <a:schemeClr val="accent1"/>
          </a:fillRef>
          <a:effectRef idx="0">
            <a:schemeClr val="accent1"/>
          </a:effectRef>
          <a:fontRef idx="minor">
            <a:schemeClr val="tx1"/>
          </a:fontRef>
        </p:style>
      </p:cxnSp>
      <p:sp>
        <p:nvSpPr>
          <p:cNvPr id="18" name="テキスト ボックス 17"/>
          <p:cNvSpPr txBox="1"/>
          <p:nvPr/>
        </p:nvSpPr>
        <p:spPr>
          <a:xfrm>
            <a:off x="1043608" y="4725144"/>
            <a:ext cx="6552728" cy="830997"/>
          </a:xfrm>
          <a:prstGeom prst="rect">
            <a:avLst/>
          </a:prstGeom>
          <a:noFill/>
        </p:spPr>
        <p:txBody>
          <a:bodyPr wrap="square" rtlCol="0">
            <a:spAutoFit/>
          </a:bodyPr>
          <a:lstStyle/>
          <a:p>
            <a:r>
              <a:rPr kumimoji="1" lang="ja-JP" altLang="en-US" sz="2400" dirty="0" smtClean="0"/>
              <a:t>ブランド再認を高いレベルで維持することがブランド再生の前提条件である</a:t>
            </a:r>
            <a:endParaRPr kumimoji="1" lang="ja-JP" altLang="en-US" sz="2400" dirty="0"/>
          </a:p>
        </p:txBody>
      </p:sp>
      <p:sp>
        <p:nvSpPr>
          <p:cNvPr id="20" name="上カーブ矢印 19"/>
          <p:cNvSpPr/>
          <p:nvPr/>
        </p:nvSpPr>
        <p:spPr>
          <a:xfrm rot="16042625">
            <a:off x="5465174" y="2667355"/>
            <a:ext cx="1500104" cy="549114"/>
          </a:xfrm>
          <a:prstGeom prst="curvedUp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solidFill>
                <a:schemeClr val="tx1"/>
              </a:solidFill>
            </a:endParaRPr>
          </a:p>
        </p:txBody>
      </p:sp>
      <p:sp>
        <p:nvSpPr>
          <p:cNvPr id="25" name="正方形/長方形 24"/>
          <p:cNvSpPr/>
          <p:nvPr/>
        </p:nvSpPr>
        <p:spPr>
          <a:xfrm>
            <a:off x="1763688" y="6309320"/>
            <a:ext cx="5958408" cy="253916"/>
          </a:xfrm>
          <a:prstGeom prst="rect">
            <a:avLst/>
          </a:prstGeom>
        </p:spPr>
        <p:txBody>
          <a:bodyPr wrap="square">
            <a:spAutoFit/>
          </a:bodyPr>
          <a:lstStyle/>
          <a:p>
            <a:r>
              <a:rPr lang="ja-JP" altLang="en-US" sz="1050" dirty="0"/>
              <a:t>青木幸弘 </a:t>
            </a:r>
            <a:r>
              <a:rPr lang="en-US" altLang="ja-JP" sz="1050" dirty="0"/>
              <a:t>〔2011〕 </a:t>
            </a:r>
            <a:r>
              <a:rPr lang="ja-JP" altLang="en-US" sz="1050" dirty="0"/>
              <a:t>「価値共創時代のブランド戦略</a:t>
            </a:r>
            <a:r>
              <a:rPr lang="en-US" altLang="ja-JP" sz="1050" dirty="0"/>
              <a:t>-</a:t>
            </a:r>
            <a:r>
              <a:rPr lang="ja-JP" altLang="en-US" sz="1050" dirty="0"/>
              <a:t>脱コモディティ化への挑戦</a:t>
            </a:r>
            <a:r>
              <a:rPr lang="en-US" altLang="ja-JP" sz="1050" dirty="0"/>
              <a:t>-</a:t>
            </a:r>
            <a:r>
              <a:rPr lang="ja-JP" altLang="en-US" sz="1050" dirty="0"/>
              <a:t>」 ミネルヴァ書房</a:t>
            </a:r>
            <a:endParaRPr lang="en-US" altLang="ja-JP" sz="1050" dirty="0"/>
          </a:p>
        </p:txBody>
      </p:sp>
    </p:spTree>
    <p:extLst>
      <p:ext uri="{BB962C8B-B14F-4D97-AF65-F5344CB8AC3E}">
        <p14:creationId xmlns:p14="http://schemas.microsoft.com/office/powerpoint/2010/main" val="37568494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434489" y="1704092"/>
            <a:ext cx="7620000" cy="4601944"/>
          </a:xfrm>
        </p:spPr>
        <p:txBody>
          <a:bodyPr/>
          <a:lstStyle/>
          <a:p>
            <a:r>
              <a:rPr kumimoji="1" lang="ja-JP" altLang="en-US" dirty="0" smtClean="0"/>
              <a:t>　駅の発達</a:t>
            </a:r>
            <a:endParaRPr kumimoji="1" lang="en-US" altLang="ja-JP" dirty="0" smtClean="0"/>
          </a:p>
          <a:p>
            <a:r>
              <a:rPr kumimoji="1" lang="ja-JP" altLang="en-US" dirty="0" smtClean="0"/>
              <a:t>　消費者の意識の変化</a:t>
            </a:r>
            <a:endParaRPr kumimoji="1" lang="en-US" altLang="ja-JP" dirty="0" smtClean="0"/>
          </a:p>
          <a:p>
            <a:pPr marL="342900" indent="-342900">
              <a:buFont typeface="Arial" pitchFamily="34" charset="0"/>
              <a:buChar char="•"/>
            </a:pPr>
            <a:endParaRPr lang="en-US" altLang="ja-JP" dirty="0"/>
          </a:p>
          <a:p>
            <a:r>
              <a:rPr lang="ja-JP" altLang="en-US" dirty="0"/>
              <a:t>消費者の意識の変化</a:t>
            </a:r>
          </a:p>
          <a:p>
            <a:r>
              <a:rPr kumimoji="1" lang="ja-JP" altLang="en-US" dirty="0" smtClean="0"/>
              <a:t>　　「買い物をするためだけに外出するのはわずらわしい」、「買い物をするときに店に出かけたり、商品を探すのにかかる時間がもったいない」というような買い物を</a:t>
            </a:r>
            <a:r>
              <a:rPr kumimoji="1" lang="ja-JP" altLang="en-US" sz="2400" dirty="0" smtClean="0">
                <a:solidFill>
                  <a:srgbClr val="00B050"/>
                </a:solidFill>
              </a:rPr>
              <a:t>「手間、労力」</a:t>
            </a:r>
            <a:r>
              <a:rPr kumimoji="1" lang="ja-JP" altLang="en-US" dirty="0" smtClean="0"/>
              <a:t>に感じる意識が</a:t>
            </a:r>
            <a:r>
              <a:rPr lang="ja-JP" altLang="en-US" dirty="0"/>
              <a:t>増えて</a:t>
            </a:r>
            <a:r>
              <a:rPr lang="ja-JP" altLang="en-US" dirty="0" smtClean="0"/>
              <a:t>きた。一方で、通勤、通学の途中、職場や学校の近く、用事の途中に買い物をするシーンが増える。</a:t>
            </a:r>
            <a:endParaRPr kumimoji="1" lang="ja-JP" altLang="en-US" dirty="0"/>
          </a:p>
        </p:txBody>
      </p:sp>
      <p:sp>
        <p:nvSpPr>
          <p:cNvPr id="4" name="日付プレースホルダー 3"/>
          <p:cNvSpPr>
            <a:spLocks noGrp="1"/>
          </p:cNvSpPr>
          <p:nvPr>
            <p:ph type="dt" sz="half" idx="10"/>
          </p:nvPr>
        </p:nvSpPr>
        <p:spPr/>
        <p:txBody>
          <a:bodyPr/>
          <a:lstStyle/>
          <a:p>
            <a:fld id="{4ECB9822-7D27-4056-8964-23258729885F}" type="datetime1">
              <a:rPr kumimoji="1" lang="ja-JP" altLang="en-US" smtClean="0"/>
              <a:pPr/>
              <a:t>2013/9/9</a:t>
            </a:fld>
            <a:endParaRPr kumimoji="1" lang="ja-JP" altLang="en-US" dirty="0"/>
          </a:p>
        </p:txBody>
      </p:sp>
      <p:sp>
        <p:nvSpPr>
          <p:cNvPr id="5" name="スライド番号プレースホルダー 4"/>
          <p:cNvSpPr>
            <a:spLocks noGrp="1"/>
          </p:cNvSpPr>
          <p:nvPr>
            <p:ph type="sldNum" sz="quarter" idx="12"/>
          </p:nvPr>
        </p:nvSpPr>
        <p:spPr/>
        <p:txBody>
          <a:bodyPr/>
          <a:lstStyle/>
          <a:p>
            <a:fld id="{6C298445-82A3-4105-A96B-F08836EED490}" type="slidenum">
              <a:rPr kumimoji="1" lang="ja-JP" altLang="en-US" smtClean="0"/>
              <a:pPr/>
              <a:t>4</a:t>
            </a:fld>
            <a:endParaRPr kumimoji="1" lang="ja-JP" altLang="en-US" dirty="0"/>
          </a:p>
        </p:txBody>
      </p:sp>
      <p:sp>
        <p:nvSpPr>
          <p:cNvPr id="7" name="角丸四角形 6"/>
          <p:cNvSpPr/>
          <p:nvPr/>
        </p:nvSpPr>
        <p:spPr>
          <a:xfrm>
            <a:off x="374619" y="3429000"/>
            <a:ext cx="8053848" cy="187220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 name="ストライプ矢印 7"/>
          <p:cNvSpPr/>
          <p:nvPr/>
        </p:nvSpPr>
        <p:spPr>
          <a:xfrm>
            <a:off x="3331488" y="1995727"/>
            <a:ext cx="1224136" cy="576064"/>
          </a:xfrm>
          <a:prstGeom prst="stripedRightArrow">
            <a:avLst/>
          </a:prstGeom>
          <a:solidFill>
            <a:srgbClr val="23ED58"/>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9" name="テキスト ボックス 8"/>
          <p:cNvSpPr txBox="1"/>
          <p:nvPr/>
        </p:nvSpPr>
        <p:spPr>
          <a:xfrm>
            <a:off x="4685149" y="1925460"/>
            <a:ext cx="3761250" cy="646331"/>
          </a:xfrm>
          <a:prstGeom prst="rect">
            <a:avLst/>
          </a:prstGeom>
          <a:noFill/>
        </p:spPr>
        <p:txBody>
          <a:bodyPr wrap="square" rtlCol="0">
            <a:spAutoFit/>
          </a:bodyPr>
          <a:lstStyle/>
          <a:p>
            <a:r>
              <a:rPr kumimoji="1" lang="ja-JP" altLang="en-US" sz="3600" dirty="0" smtClean="0">
                <a:solidFill>
                  <a:srgbClr val="0070C0"/>
                </a:solidFill>
              </a:rPr>
              <a:t>駅消費の活発化</a:t>
            </a:r>
            <a:endParaRPr kumimoji="1" lang="ja-JP" altLang="en-US" sz="3600" dirty="0">
              <a:solidFill>
                <a:srgbClr val="0070C0"/>
              </a:solidFill>
            </a:endParaRPr>
          </a:p>
        </p:txBody>
      </p:sp>
      <p:sp>
        <p:nvSpPr>
          <p:cNvPr id="6" name="正方形/長方形 5"/>
          <p:cNvSpPr/>
          <p:nvPr/>
        </p:nvSpPr>
        <p:spPr>
          <a:xfrm>
            <a:off x="2885336" y="6093296"/>
            <a:ext cx="5359072" cy="2160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spcBef>
                <a:spcPct val="20000"/>
              </a:spcBef>
              <a:spcAft>
                <a:spcPts val="600"/>
              </a:spcAft>
            </a:pPr>
            <a:r>
              <a:rPr lang="en-US" altLang="ja-JP" sz="1000" b="1" dirty="0">
                <a:solidFill>
                  <a:srgbClr val="000000"/>
                </a:solidFill>
              </a:rPr>
              <a:t>JMR</a:t>
            </a:r>
            <a:r>
              <a:rPr lang="ja-JP" altLang="en-US" sz="1000" b="1" dirty="0">
                <a:solidFill>
                  <a:srgbClr val="000000"/>
                </a:solidFill>
              </a:rPr>
              <a:t>生活総合研究所　（</a:t>
            </a:r>
            <a:r>
              <a:rPr lang="en-US" altLang="ja-JP" sz="1000" b="1" dirty="0">
                <a:solidFill>
                  <a:srgbClr val="000000"/>
                </a:solidFill>
              </a:rPr>
              <a:t>2010</a:t>
            </a:r>
            <a:r>
              <a:rPr lang="ja-JP" altLang="en-US" sz="1000" b="1" dirty="0">
                <a:solidFill>
                  <a:srgbClr val="000000"/>
                </a:solidFill>
              </a:rPr>
              <a:t>）</a:t>
            </a:r>
            <a:r>
              <a:rPr lang="en-US" altLang="ja-JP" sz="1000" b="1" dirty="0">
                <a:solidFill>
                  <a:srgbClr val="000000"/>
                </a:solidFill>
              </a:rPr>
              <a:t>『</a:t>
            </a:r>
            <a:r>
              <a:rPr lang="ja-JP" altLang="en-US" sz="1000" b="1" dirty="0">
                <a:solidFill>
                  <a:srgbClr val="000000"/>
                </a:solidFill>
              </a:rPr>
              <a:t>消費社会白書</a:t>
            </a:r>
            <a:r>
              <a:rPr lang="en-US" altLang="ja-JP" sz="1000" b="1" dirty="0">
                <a:solidFill>
                  <a:srgbClr val="000000"/>
                </a:solidFill>
              </a:rPr>
              <a:t>2010</a:t>
            </a:r>
            <a:r>
              <a:rPr lang="ja-JP" altLang="en-US" sz="1000" b="1" dirty="0">
                <a:solidFill>
                  <a:srgbClr val="000000"/>
                </a:solidFill>
              </a:rPr>
              <a:t> ひらく世代格差強まるスマート消費</a:t>
            </a:r>
            <a:r>
              <a:rPr lang="en-US" altLang="ja-JP" sz="1000" b="1" dirty="0">
                <a:solidFill>
                  <a:srgbClr val="000000"/>
                </a:solidFill>
              </a:rPr>
              <a:t>』</a:t>
            </a:r>
          </a:p>
        </p:txBody>
      </p:sp>
      <p:sp>
        <p:nvSpPr>
          <p:cNvPr id="10" name="角丸四角形 9"/>
          <p:cNvSpPr/>
          <p:nvPr/>
        </p:nvSpPr>
        <p:spPr>
          <a:xfrm>
            <a:off x="416233" y="1628800"/>
            <a:ext cx="2857351" cy="115560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テキスト ボックス 12"/>
          <p:cNvSpPr txBox="1"/>
          <p:nvPr/>
        </p:nvSpPr>
        <p:spPr>
          <a:xfrm>
            <a:off x="3687822" y="1045439"/>
            <a:ext cx="5904656" cy="369332"/>
          </a:xfrm>
          <a:prstGeom prst="rect">
            <a:avLst/>
          </a:prstGeom>
          <a:noFill/>
        </p:spPr>
        <p:txBody>
          <a:bodyPr wrap="square" rtlCol="0">
            <a:spAutoFit/>
          </a:bodyPr>
          <a:lstStyle/>
          <a:p>
            <a:r>
              <a:rPr kumimoji="1" lang="ja-JP" altLang="en-US" dirty="0" smtClean="0"/>
              <a:t>改札内・外、駅地下、駅ビルで行われる消費の総称</a:t>
            </a:r>
            <a:endParaRPr kumimoji="1" lang="ja-JP" altLang="en-US" dirty="0"/>
          </a:p>
        </p:txBody>
      </p:sp>
      <p:cxnSp>
        <p:nvCxnSpPr>
          <p:cNvPr id="25" name="カギ線コネクタ 24"/>
          <p:cNvCxnSpPr/>
          <p:nvPr/>
        </p:nvCxnSpPr>
        <p:spPr>
          <a:xfrm>
            <a:off x="1691680" y="814605"/>
            <a:ext cx="2016224" cy="420586"/>
          </a:xfrm>
          <a:prstGeom prst="bentConnector3">
            <a:avLst>
              <a:gd name="adj1" fmla="val 72028"/>
            </a:avLst>
          </a:prstGeom>
          <a:ln w="28575">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35" name="正方形/長方形 34"/>
          <p:cNvSpPr/>
          <p:nvPr/>
        </p:nvSpPr>
        <p:spPr>
          <a:xfrm>
            <a:off x="3689121" y="1019167"/>
            <a:ext cx="5256584" cy="432048"/>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1" name="テキスト ボックス 10"/>
          <p:cNvSpPr txBox="1"/>
          <p:nvPr/>
        </p:nvSpPr>
        <p:spPr>
          <a:xfrm>
            <a:off x="291240" y="168274"/>
            <a:ext cx="4392488" cy="646331"/>
          </a:xfrm>
          <a:prstGeom prst="rect">
            <a:avLst/>
          </a:prstGeom>
          <a:noFill/>
        </p:spPr>
        <p:txBody>
          <a:bodyPr wrap="square" rtlCol="0">
            <a:spAutoFit/>
          </a:bodyPr>
          <a:lstStyle/>
          <a:p>
            <a:r>
              <a:rPr kumimoji="1" lang="ja-JP" altLang="en-US" sz="3600" dirty="0" smtClean="0">
                <a:solidFill>
                  <a:schemeClr val="tx2"/>
                </a:solidFill>
              </a:rPr>
              <a:t>駅消費の背景</a:t>
            </a:r>
            <a:endParaRPr kumimoji="1" lang="ja-JP" altLang="en-US" sz="3600" dirty="0">
              <a:solidFill>
                <a:schemeClr val="tx2"/>
              </a:solidFill>
            </a:endParaRPr>
          </a:p>
        </p:txBody>
      </p:sp>
    </p:spTree>
    <p:extLst>
      <p:ext uri="{BB962C8B-B14F-4D97-AF65-F5344CB8AC3E}">
        <p14:creationId xmlns:p14="http://schemas.microsoft.com/office/powerpoint/2010/main" val="401540355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95536" y="332656"/>
            <a:ext cx="5050904" cy="903630"/>
          </a:xfrm>
        </p:spPr>
        <p:txBody>
          <a:bodyPr/>
          <a:lstStyle/>
          <a:p>
            <a:r>
              <a:rPr kumimoji="1" lang="ja-JP" altLang="en-US" dirty="0" smtClean="0"/>
              <a:t>ブランド認知</a:t>
            </a:r>
            <a:endParaRPr kumimoji="1" lang="ja-JP" altLang="en-US" dirty="0"/>
          </a:p>
        </p:txBody>
      </p:sp>
      <p:sp>
        <p:nvSpPr>
          <p:cNvPr id="3" name="コンテンツ プレースホルダー 2"/>
          <p:cNvSpPr>
            <a:spLocks noGrp="1"/>
          </p:cNvSpPr>
          <p:nvPr>
            <p:ph idx="1"/>
          </p:nvPr>
        </p:nvSpPr>
        <p:spPr/>
        <p:txBody>
          <a:bodyPr>
            <a:normAutofit fontScale="92500" lnSpcReduction="10000"/>
          </a:bodyPr>
          <a:lstStyle/>
          <a:p>
            <a:r>
              <a:rPr lang="ja-JP" altLang="en-US" sz="2800" dirty="0" smtClean="0"/>
              <a:t>ブランド再認</a:t>
            </a:r>
            <a:r>
              <a:rPr lang="ja-JP" altLang="en-US" sz="2800" dirty="0"/>
              <a:t>（助成想起</a:t>
            </a:r>
            <a:r>
              <a:rPr lang="ja-JP" altLang="en-US" sz="2800" dirty="0" smtClean="0"/>
              <a:t>）</a:t>
            </a:r>
            <a:endParaRPr lang="en-US" altLang="ja-JP" sz="2800" dirty="0" smtClean="0"/>
          </a:p>
          <a:p>
            <a:r>
              <a:rPr lang="ja-JP" altLang="en-US" sz="2800" dirty="0" smtClean="0"/>
              <a:t>☞手がかり</a:t>
            </a:r>
            <a:r>
              <a:rPr lang="ja-JP" altLang="en-US" sz="2800" dirty="0"/>
              <a:t>としてあるブランドが与えられたときに、消費者が過去にそのブランドを見たり聞いたりしたものであると正確に区別できる</a:t>
            </a:r>
            <a:r>
              <a:rPr lang="ja-JP" altLang="en-US" sz="2800" dirty="0" smtClean="0"/>
              <a:t>こと</a:t>
            </a:r>
            <a:endParaRPr lang="en-US" altLang="ja-JP" sz="2800" dirty="0" smtClean="0"/>
          </a:p>
          <a:p>
            <a:endParaRPr lang="ja-JP" altLang="en-US" sz="1100" dirty="0"/>
          </a:p>
          <a:p>
            <a:r>
              <a:rPr lang="ja-JP" altLang="en-US" sz="2800" dirty="0" smtClean="0"/>
              <a:t>ブランド再生</a:t>
            </a:r>
            <a:r>
              <a:rPr lang="ja-JP" altLang="en-US" sz="2800" dirty="0"/>
              <a:t>（純粋想起</a:t>
            </a:r>
            <a:r>
              <a:rPr lang="ja-JP" altLang="en-US" sz="2800" dirty="0" smtClean="0"/>
              <a:t>）</a:t>
            </a:r>
            <a:endParaRPr lang="en-US" altLang="ja-JP" sz="2800" dirty="0"/>
          </a:p>
          <a:p>
            <a:r>
              <a:rPr lang="ja-JP" altLang="en-US" sz="2800" dirty="0" smtClean="0"/>
              <a:t>☞手がかり</a:t>
            </a:r>
            <a:r>
              <a:rPr lang="ja-JP" altLang="en-US" sz="2800" dirty="0"/>
              <a:t>としてある製品カテゴリーが与えられたり、そのカテゴリーの製品へのニーズが発生した際に、消費者が記憶の中からブランドを思い出すことができること</a:t>
            </a:r>
            <a:endParaRPr kumimoji="1" lang="ja-JP" altLang="en-US" sz="2800" dirty="0"/>
          </a:p>
        </p:txBody>
      </p:sp>
      <p:sp>
        <p:nvSpPr>
          <p:cNvPr id="4" name="日付プレースホルダー 3"/>
          <p:cNvSpPr>
            <a:spLocks noGrp="1"/>
          </p:cNvSpPr>
          <p:nvPr>
            <p:ph type="dt" sz="half" idx="10"/>
          </p:nvPr>
        </p:nvSpPr>
        <p:spPr/>
        <p:txBody>
          <a:bodyPr/>
          <a:lstStyle/>
          <a:p>
            <a:fld id="{4ECB9822-7D27-4056-8964-23258729885F}" type="datetime1">
              <a:rPr kumimoji="1" lang="ja-JP" altLang="en-US" smtClean="0"/>
              <a:pPr/>
              <a:t>2013/9/9</a:t>
            </a:fld>
            <a:endParaRPr kumimoji="1" lang="ja-JP" altLang="en-US"/>
          </a:p>
        </p:txBody>
      </p:sp>
      <p:sp>
        <p:nvSpPr>
          <p:cNvPr id="5" name="スライド番号プレースホルダー 4"/>
          <p:cNvSpPr>
            <a:spLocks noGrp="1"/>
          </p:cNvSpPr>
          <p:nvPr>
            <p:ph type="sldNum" sz="quarter" idx="12"/>
          </p:nvPr>
        </p:nvSpPr>
        <p:spPr/>
        <p:txBody>
          <a:bodyPr/>
          <a:lstStyle/>
          <a:p>
            <a:fld id="{6C298445-82A3-4105-A96B-F08836EED490}" type="slidenum">
              <a:rPr kumimoji="1" lang="ja-JP" altLang="en-US" smtClean="0"/>
              <a:pPr/>
              <a:t>40</a:t>
            </a:fld>
            <a:endParaRPr kumimoji="1" lang="ja-JP" altLang="en-US"/>
          </a:p>
        </p:txBody>
      </p:sp>
      <p:pic>
        <p:nvPicPr>
          <p:cNvPr id="2055" name="Picture 7" descr="C:\Users\bc1100596\AppData\Local\Microsoft\Windows\Temporary Internet Files\Content.IE5\OUJQ9LMP\MC900285960[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80312" y="188640"/>
            <a:ext cx="1177747" cy="18379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018834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52718"/>
            <a:ext cx="5791200" cy="828010"/>
          </a:xfrm>
        </p:spPr>
        <p:txBody>
          <a:bodyPr/>
          <a:lstStyle/>
          <a:p>
            <a:r>
              <a:rPr kumimoji="1" lang="ja-JP" altLang="en-US" dirty="0" smtClean="0"/>
              <a:t>参考文献</a:t>
            </a:r>
            <a:endParaRPr kumimoji="1" lang="ja-JP" altLang="en-US" dirty="0"/>
          </a:p>
        </p:txBody>
      </p:sp>
      <p:sp>
        <p:nvSpPr>
          <p:cNvPr id="3" name="コンテンツ プレースホルダー 2"/>
          <p:cNvSpPr>
            <a:spLocks noGrp="1"/>
          </p:cNvSpPr>
          <p:nvPr>
            <p:ph idx="1"/>
          </p:nvPr>
        </p:nvSpPr>
        <p:spPr>
          <a:xfrm>
            <a:off x="395536" y="1052736"/>
            <a:ext cx="8424936" cy="5073427"/>
          </a:xfrm>
        </p:spPr>
        <p:txBody>
          <a:bodyPr>
            <a:normAutofit/>
          </a:bodyPr>
          <a:lstStyle/>
          <a:p>
            <a:pPr marL="285750" indent="-285750">
              <a:buFont typeface="Arial" pitchFamily="34" charset="0"/>
              <a:buChar char="•"/>
            </a:pPr>
            <a:r>
              <a:rPr kumimoji="1" lang="en-US" altLang="ja-JP" sz="1400" dirty="0" smtClean="0"/>
              <a:t>JR</a:t>
            </a:r>
            <a:r>
              <a:rPr kumimoji="1" lang="ja-JP" altLang="en-US" sz="1400" dirty="0" smtClean="0"/>
              <a:t>東日本企画　駅消費研究センター　</a:t>
            </a:r>
            <a:r>
              <a:rPr kumimoji="1" lang="en-US" altLang="ja-JP" sz="1400" dirty="0" smtClean="0"/>
              <a:t>〔2012〕</a:t>
            </a:r>
            <a:r>
              <a:rPr kumimoji="1" lang="ja-JP" altLang="en-US" sz="1400" dirty="0" smtClean="0"/>
              <a:t>　</a:t>
            </a:r>
            <a:r>
              <a:rPr lang="ja-JP" altLang="en-US" sz="1400" dirty="0" smtClean="0"/>
              <a:t>「</a:t>
            </a:r>
            <a:r>
              <a:rPr kumimoji="1" lang="ja-JP" altLang="en-US" sz="1400" dirty="0" smtClean="0"/>
              <a:t>移動者マーケティング</a:t>
            </a:r>
            <a:r>
              <a:rPr lang="ja-JP" altLang="en-US" sz="1400" dirty="0" smtClean="0"/>
              <a:t>」</a:t>
            </a:r>
            <a:r>
              <a:rPr kumimoji="1" lang="ja-JP" altLang="en-US" sz="1400" dirty="0" smtClean="0"/>
              <a:t>日経</a:t>
            </a:r>
            <a:r>
              <a:rPr kumimoji="1" lang="en-US" altLang="ja-JP" sz="1400" dirty="0" smtClean="0"/>
              <a:t>BP</a:t>
            </a:r>
            <a:r>
              <a:rPr kumimoji="1" lang="ja-JP" altLang="en-US" sz="1400" dirty="0" smtClean="0"/>
              <a:t>コンサルティング</a:t>
            </a:r>
            <a:endParaRPr kumimoji="1" lang="en-US" altLang="ja-JP" sz="1400" dirty="0" smtClean="0"/>
          </a:p>
          <a:p>
            <a:pPr marL="285750" indent="-285750">
              <a:buFont typeface="Arial" pitchFamily="34" charset="0"/>
              <a:buChar char="•"/>
            </a:pPr>
            <a:r>
              <a:rPr lang="en-US" altLang="ja-JP" sz="1400" dirty="0" smtClean="0"/>
              <a:t>JMR</a:t>
            </a:r>
            <a:r>
              <a:rPr lang="ja-JP" altLang="en-US" sz="1400" dirty="0" smtClean="0"/>
              <a:t>生活総合研究所</a:t>
            </a:r>
            <a:r>
              <a:rPr lang="ja-JP" altLang="en-US" sz="1400" dirty="0"/>
              <a:t>　</a:t>
            </a:r>
            <a:r>
              <a:rPr lang="en-US" altLang="ja-JP" sz="1400" dirty="0"/>
              <a:t>〔</a:t>
            </a:r>
            <a:r>
              <a:rPr lang="en-US" altLang="ja-JP" sz="1400" dirty="0" smtClean="0"/>
              <a:t>2010〕</a:t>
            </a:r>
            <a:r>
              <a:rPr lang="ja-JP" altLang="en-US" sz="1400" dirty="0" smtClean="0"/>
              <a:t>「消費社会白書</a:t>
            </a:r>
            <a:r>
              <a:rPr lang="en-US" altLang="ja-JP" sz="1400" dirty="0" smtClean="0"/>
              <a:t>2010</a:t>
            </a:r>
            <a:r>
              <a:rPr lang="ja-JP" altLang="en-US" sz="1400" dirty="0" smtClean="0"/>
              <a:t> ひらく世代格差強まるスマート消費」</a:t>
            </a:r>
            <a:endParaRPr lang="en-US" altLang="ja-JP" sz="1400" dirty="0" smtClean="0"/>
          </a:p>
          <a:p>
            <a:pPr marL="285750" indent="-285750">
              <a:buFont typeface="Arial" pitchFamily="34" charset="0"/>
              <a:buChar char="•"/>
            </a:pPr>
            <a:r>
              <a:rPr lang="ja-JP" altLang="en-US" sz="1400" dirty="0" smtClean="0"/>
              <a:t>加藤篠「発展</a:t>
            </a:r>
            <a:r>
              <a:rPr lang="ja-JP" altLang="en-US" sz="1400" dirty="0"/>
              <a:t>する駅</a:t>
            </a:r>
            <a:r>
              <a:rPr lang="ja-JP" altLang="en-US" sz="1400" dirty="0" smtClean="0"/>
              <a:t>とエキシューマー</a:t>
            </a:r>
            <a:r>
              <a:rPr lang="en-US" altLang="ja-JP" sz="1400" dirty="0"/>
              <a:t>(EKI</a:t>
            </a:r>
            <a:r>
              <a:rPr lang="ja-JP" altLang="en-US" sz="1400" dirty="0"/>
              <a:t>＋</a:t>
            </a:r>
            <a:r>
              <a:rPr lang="en-US" altLang="ja-JP" sz="1400" dirty="0"/>
              <a:t>CONSUMER</a:t>
            </a:r>
            <a:r>
              <a:rPr lang="en-US" altLang="ja-JP" sz="1400" dirty="0" smtClean="0"/>
              <a:t>)</a:t>
            </a:r>
            <a:r>
              <a:rPr lang="ja-JP" altLang="en-US" sz="1400" dirty="0" smtClean="0"/>
              <a:t>の</a:t>
            </a:r>
            <a:r>
              <a:rPr lang="ja-JP" altLang="en-US" sz="1400" dirty="0"/>
              <a:t>消費行動</a:t>
            </a:r>
            <a:r>
              <a:rPr lang="ja-JP" altLang="en-US" sz="1400" dirty="0" smtClean="0"/>
              <a:t>。」インプレスコミュニケーションズ</a:t>
            </a:r>
            <a:endParaRPr lang="en-US" altLang="ja-JP" sz="1400" dirty="0" smtClean="0"/>
          </a:p>
          <a:p>
            <a:pPr marL="285750" indent="-285750">
              <a:buFont typeface="Arial" pitchFamily="34" charset="0"/>
              <a:buChar char="•"/>
            </a:pPr>
            <a:r>
              <a:rPr kumimoji="1" lang="ja-JP" altLang="en-US" sz="1400" dirty="0" smtClean="0"/>
              <a:t>青木幸弘・岸志津江・田中洋 </a:t>
            </a:r>
            <a:r>
              <a:rPr kumimoji="1" lang="en-US" altLang="ja-JP" sz="1400" dirty="0" smtClean="0"/>
              <a:t>〔2000〕 </a:t>
            </a:r>
            <a:r>
              <a:rPr kumimoji="1" lang="ja-JP" altLang="en-US" sz="1400" dirty="0" smtClean="0"/>
              <a:t>「ブランド構築と広告戦略」 日経広告研究所</a:t>
            </a:r>
            <a:endParaRPr kumimoji="1" lang="en-US" altLang="ja-JP" sz="1400" dirty="0" smtClean="0"/>
          </a:p>
          <a:p>
            <a:pPr marL="285750" indent="-285750">
              <a:buFont typeface="Arial" pitchFamily="34" charset="0"/>
              <a:buChar char="•"/>
            </a:pPr>
            <a:r>
              <a:rPr lang="ja-JP" altLang="en-US" sz="1400" dirty="0" smtClean="0"/>
              <a:t>青木幸弘 </a:t>
            </a:r>
            <a:r>
              <a:rPr lang="en-US" altLang="ja-JP" sz="1400" dirty="0" smtClean="0"/>
              <a:t>〔2011〕 </a:t>
            </a:r>
            <a:r>
              <a:rPr lang="ja-JP" altLang="en-US" sz="1400" dirty="0" smtClean="0"/>
              <a:t>「価値共創時代のブランド戦略</a:t>
            </a:r>
            <a:r>
              <a:rPr lang="en-US" altLang="ja-JP" sz="1400" dirty="0" smtClean="0"/>
              <a:t>-</a:t>
            </a:r>
            <a:r>
              <a:rPr lang="ja-JP" altLang="en-US" sz="1400" dirty="0" smtClean="0"/>
              <a:t>脱コモディティ化への挑戦</a:t>
            </a:r>
            <a:r>
              <a:rPr lang="en-US" altLang="ja-JP" sz="1400" dirty="0" smtClean="0"/>
              <a:t>-</a:t>
            </a:r>
            <a:r>
              <a:rPr lang="ja-JP" altLang="en-US" sz="1400" dirty="0" smtClean="0"/>
              <a:t>」 ミネルヴァ書房</a:t>
            </a:r>
            <a:endParaRPr lang="en-US" altLang="ja-JP" sz="1400" dirty="0" smtClean="0"/>
          </a:p>
          <a:p>
            <a:pPr marL="285750" indent="-285750">
              <a:buFont typeface="Arial" pitchFamily="34" charset="0"/>
              <a:buChar char="•"/>
            </a:pPr>
            <a:r>
              <a:rPr lang="en-US" altLang="ja-JP" sz="1400" dirty="0" err="1" smtClean="0"/>
              <a:t>D.A.Arker</a:t>
            </a:r>
            <a:r>
              <a:rPr lang="en-US" altLang="ja-JP" sz="1400" dirty="0" smtClean="0"/>
              <a:t> 〔1991〕  </a:t>
            </a:r>
            <a:r>
              <a:rPr lang="ja-JP" altLang="en-US" sz="1400" dirty="0" smtClean="0"/>
              <a:t>「</a:t>
            </a:r>
            <a:r>
              <a:rPr lang="en-US" altLang="ja-JP" sz="1400" dirty="0" smtClean="0"/>
              <a:t>Managing </a:t>
            </a:r>
            <a:r>
              <a:rPr lang="en-US" altLang="ja-JP" sz="1400" dirty="0"/>
              <a:t>Brand Equity : Capitalizing on the Value of a Brand </a:t>
            </a:r>
            <a:r>
              <a:rPr lang="en-US" altLang="ja-JP" sz="1400" dirty="0" smtClean="0"/>
              <a:t>name</a:t>
            </a:r>
            <a:r>
              <a:rPr lang="ja-JP" altLang="en-US" sz="1400" dirty="0" smtClean="0"/>
              <a:t>」</a:t>
            </a:r>
            <a:endParaRPr lang="en-US" altLang="ja-JP" sz="1400" dirty="0"/>
          </a:p>
          <a:p>
            <a:pPr marL="285750" indent="-285750">
              <a:buFont typeface="Arial" pitchFamily="34" charset="0"/>
              <a:buChar char="•"/>
            </a:pPr>
            <a:endParaRPr kumimoji="1" lang="en-US" altLang="ja-JP" sz="1400" dirty="0" smtClean="0"/>
          </a:p>
          <a:p>
            <a:endParaRPr lang="en-US" altLang="ja-JP" sz="1400" dirty="0"/>
          </a:p>
          <a:p>
            <a:pPr marL="285750" indent="-285750">
              <a:buFont typeface="Arial" pitchFamily="34" charset="0"/>
              <a:buChar char="•"/>
            </a:pPr>
            <a:endParaRPr lang="en-US" altLang="ja-JP" sz="1400" dirty="0" smtClean="0"/>
          </a:p>
          <a:p>
            <a:pPr marL="285750" indent="-285750">
              <a:buFont typeface="Arial" pitchFamily="34" charset="0"/>
              <a:buChar char="•"/>
            </a:pPr>
            <a:endParaRPr lang="en-US" altLang="ja-JP" sz="1400" dirty="0" smtClean="0"/>
          </a:p>
          <a:p>
            <a:pPr marL="285750" indent="-285750">
              <a:buFont typeface="Arial" pitchFamily="34" charset="0"/>
              <a:buChar char="•"/>
            </a:pPr>
            <a:endParaRPr lang="ja-JP" altLang="en-US" sz="1400" dirty="0"/>
          </a:p>
          <a:p>
            <a:pPr marL="285750" indent="-285750">
              <a:buFont typeface="Arial" pitchFamily="34" charset="0"/>
              <a:buChar char="•"/>
            </a:pPr>
            <a:endParaRPr lang="en-US" altLang="ja-JP" sz="1400" dirty="0" smtClean="0"/>
          </a:p>
          <a:p>
            <a:endParaRPr kumimoji="1" lang="en-US" altLang="ja-JP" sz="1400" dirty="0" smtClean="0"/>
          </a:p>
          <a:p>
            <a:endParaRPr kumimoji="1" lang="ja-JP" altLang="en-US" dirty="0"/>
          </a:p>
        </p:txBody>
      </p:sp>
      <p:sp>
        <p:nvSpPr>
          <p:cNvPr id="4" name="日付プレースホルダー 3"/>
          <p:cNvSpPr>
            <a:spLocks noGrp="1"/>
          </p:cNvSpPr>
          <p:nvPr>
            <p:ph type="dt" sz="half" idx="10"/>
          </p:nvPr>
        </p:nvSpPr>
        <p:spPr/>
        <p:txBody>
          <a:bodyPr/>
          <a:lstStyle/>
          <a:p>
            <a:fld id="{4ECB9822-7D27-4056-8964-23258729885F}" type="datetime1">
              <a:rPr kumimoji="1" lang="ja-JP" altLang="en-US" smtClean="0"/>
              <a:pPr/>
              <a:t>2013/9/9</a:t>
            </a:fld>
            <a:endParaRPr kumimoji="1" lang="ja-JP" altLang="en-US" dirty="0"/>
          </a:p>
        </p:txBody>
      </p:sp>
      <p:sp>
        <p:nvSpPr>
          <p:cNvPr id="5" name="スライド番号プレースホルダー 4"/>
          <p:cNvSpPr>
            <a:spLocks noGrp="1"/>
          </p:cNvSpPr>
          <p:nvPr>
            <p:ph type="sldNum" sz="quarter" idx="12"/>
          </p:nvPr>
        </p:nvSpPr>
        <p:spPr/>
        <p:txBody>
          <a:bodyPr/>
          <a:lstStyle/>
          <a:p>
            <a:fld id="{6C298445-82A3-4105-A96B-F08836EED490}" type="slidenum">
              <a:rPr kumimoji="1" lang="ja-JP" altLang="en-US" smtClean="0"/>
              <a:pPr/>
              <a:t>41</a:t>
            </a:fld>
            <a:endParaRPr kumimoji="1" lang="ja-JP" altLang="en-US" dirty="0"/>
          </a:p>
        </p:txBody>
      </p:sp>
    </p:spTree>
    <p:extLst>
      <p:ext uri="{BB962C8B-B14F-4D97-AF65-F5344CB8AC3E}">
        <p14:creationId xmlns:p14="http://schemas.microsoft.com/office/powerpoint/2010/main" val="397808731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52718"/>
            <a:ext cx="5791200" cy="756002"/>
          </a:xfrm>
        </p:spPr>
        <p:txBody>
          <a:bodyPr/>
          <a:lstStyle/>
          <a:p>
            <a:r>
              <a:rPr kumimoji="1" lang="ja-JP" altLang="en-US" dirty="0" smtClean="0"/>
              <a:t>参考</a:t>
            </a:r>
            <a:r>
              <a:rPr lang="ja-JP" altLang="en-US" dirty="0"/>
              <a:t>ＵＲＬ</a:t>
            </a:r>
            <a:endParaRPr kumimoji="1" lang="ja-JP" altLang="en-US" dirty="0"/>
          </a:p>
        </p:txBody>
      </p:sp>
      <p:sp>
        <p:nvSpPr>
          <p:cNvPr id="3" name="コンテンツ プレースホルダー 2"/>
          <p:cNvSpPr>
            <a:spLocks noGrp="1"/>
          </p:cNvSpPr>
          <p:nvPr>
            <p:ph idx="1"/>
          </p:nvPr>
        </p:nvSpPr>
        <p:spPr>
          <a:xfrm>
            <a:off x="0" y="1052736"/>
            <a:ext cx="8892480" cy="5073427"/>
          </a:xfrm>
        </p:spPr>
        <p:txBody>
          <a:bodyPr>
            <a:normAutofit/>
          </a:bodyPr>
          <a:lstStyle/>
          <a:p>
            <a:pPr marL="285750" indent="-285750">
              <a:buFont typeface="Arial" pitchFamily="34" charset="0"/>
              <a:buChar char="•"/>
            </a:pPr>
            <a:r>
              <a:rPr lang="en-US" altLang="ja-JP" sz="1300" dirty="0"/>
              <a:t>MSN</a:t>
            </a:r>
            <a:r>
              <a:rPr lang="ja-JP" altLang="en-US" sz="1300" dirty="0"/>
              <a:t>産経ニュース　</a:t>
            </a:r>
            <a:r>
              <a:rPr lang="en-US" altLang="ja-JP" sz="1300" dirty="0">
                <a:hlinkClick r:id="rId2"/>
              </a:rPr>
              <a:t>http://</a:t>
            </a:r>
            <a:r>
              <a:rPr lang="en-US" altLang="ja-JP" sz="1300" dirty="0" smtClean="0">
                <a:hlinkClick r:id="rId2"/>
              </a:rPr>
              <a:t>sankei.jp.msn.com/west/west_economy/news/130804/wec13080407010000-n1.htm</a:t>
            </a:r>
            <a:endParaRPr lang="en-US" altLang="ja-JP" sz="1300" dirty="0" smtClean="0"/>
          </a:p>
          <a:p>
            <a:pPr marL="285750" indent="-285750">
              <a:buFont typeface="Arial" pitchFamily="34" charset="0"/>
              <a:buChar char="•"/>
            </a:pPr>
            <a:r>
              <a:rPr lang="ja-JP" altLang="en-US" sz="1300" dirty="0"/>
              <a:t>Ｆａｓｈｉｏｎｓｎａｐ．Ｃｏｍ　ｎｅｗｓ　</a:t>
            </a:r>
            <a:r>
              <a:rPr lang="en-US" altLang="ja-JP" sz="1300" dirty="0" smtClean="0">
                <a:hlinkClick r:id="rId3"/>
              </a:rPr>
              <a:t>http</a:t>
            </a:r>
            <a:r>
              <a:rPr lang="en-US" altLang="ja-JP" sz="1300" dirty="0">
                <a:hlinkClick r:id="rId3"/>
              </a:rPr>
              <a:t>://www.fashionsnap.com/news/2011-09-07/francfranc-the-post</a:t>
            </a:r>
            <a:r>
              <a:rPr lang="en-US" altLang="ja-JP" sz="1300" dirty="0" smtClean="0">
                <a:hlinkClick r:id="rId3"/>
              </a:rPr>
              <a:t>/</a:t>
            </a:r>
            <a:endParaRPr lang="en-US" altLang="ja-JP" sz="1300" dirty="0" smtClean="0"/>
          </a:p>
          <a:p>
            <a:pPr marL="285750" indent="-285750">
              <a:buFont typeface="Arial" pitchFamily="34" charset="0"/>
              <a:buChar char="•"/>
            </a:pPr>
            <a:r>
              <a:rPr lang="ja-JP" altLang="en-US" sz="1300" dirty="0"/>
              <a:t>株式会社ユナイテッドアローズ公式</a:t>
            </a:r>
            <a:r>
              <a:rPr lang="ja-JP" altLang="en-US" sz="1300" dirty="0" smtClean="0"/>
              <a:t>ＨＰ　</a:t>
            </a:r>
            <a:r>
              <a:rPr lang="en-US" altLang="ja-JP" sz="1300" dirty="0" smtClean="0">
                <a:hlinkClick r:id="rId4"/>
              </a:rPr>
              <a:t>http</a:t>
            </a:r>
            <a:r>
              <a:rPr lang="en-US" altLang="ja-JP" sz="1300" dirty="0">
                <a:hlinkClick r:id="rId4"/>
              </a:rPr>
              <a:t>://</a:t>
            </a:r>
            <a:r>
              <a:rPr lang="en-US" altLang="ja-JP" sz="1300" dirty="0" smtClean="0">
                <a:hlinkClick r:id="rId4"/>
              </a:rPr>
              <a:t>www.united-arrows.co.jp/news/corp/2013/04/029902.html</a:t>
            </a:r>
            <a:endParaRPr lang="en-US" altLang="ja-JP" sz="1300" dirty="0" smtClean="0"/>
          </a:p>
          <a:p>
            <a:pPr marL="285750" indent="-285750">
              <a:buFont typeface="Arial" pitchFamily="34" charset="0"/>
              <a:buChar char="•"/>
            </a:pPr>
            <a:r>
              <a:rPr lang="ja-JP" altLang="en-US" sz="1300" dirty="0" smtClean="0"/>
              <a:t>無印良品公式ＨＰ</a:t>
            </a:r>
            <a:r>
              <a:rPr lang="en-US" altLang="ja-JP" sz="1300" dirty="0" smtClean="0">
                <a:hlinkClick r:id="rId5"/>
              </a:rPr>
              <a:t>http</a:t>
            </a:r>
            <a:r>
              <a:rPr lang="en-US" altLang="ja-JP" sz="1300" dirty="0">
                <a:hlinkClick r:id="rId5"/>
              </a:rPr>
              <a:t>://www.muji.net/comkiosk</a:t>
            </a:r>
            <a:r>
              <a:rPr lang="en-US" altLang="ja-JP" sz="1300" dirty="0" smtClean="0">
                <a:hlinkClick r:id="rId5"/>
              </a:rPr>
              <a:t>/</a:t>
            </a:r>
            <a:endParaRPr lang="en-US" altLang="ja-JP" sz="1300" dirty="0" smtClean="0"/>
          </a:p>
          <a:p>
            <a:pPr marL="285750" indent="-285750">
              <a:buFont typeface="Arial" pitchFamily="34" charset="0"/>
              <a:buChar char="•"/>
            </a:pPr>
            <a:r>
              <a:rPr lang="ja-JP" altLang="en-US" sz="1300" dirty="0"/>
              <a:t>「駅消費」研究プロジェクト　中里栄悠　多久和有　　</a:t>
            </a:r>
            <a:r>
              <a:rPr lang="en-US" altLang="ja-JP" sz="1300" dirty="0"/>
              <a:t>http://</a:t>
            </a:r>
            <a:r>
              <a:rPr lang="en-US" altLang="ja-JP" sz="1300" dirty="0" smtClean="0"/>
              <a:t>www.jmra-net.or.jp/pdf/conference/2010/jeki_R&amp;D.pdf</a:t>
            </a:r>
            <a:endParaRPr lang="en-US" altLang="ja-JP" sz="1300" dirty="0"/>
          </a:p>
          <a:p>
            <a:pPr marL="285750" indent="-285750">
              <a:buFont typeface="Arial" pitchFamily="34" charset="0"/>
              <a:buChar char="•"/>
            </a:pPr>
            <a:r>
              <a:rPr lang="ja-JP" altLang="en-US" sz="1300" dirty="0"/>
              <a:t>駅消費研究センター</a:t>
            </a:r>
            <a:r>
              <a:rPr lang="en-US" altLang="ja-JP" sz="1300" dirty="0"/>
              <a:t>WEB</a:t>
            </a:r>
            <a:r>
              <a:rPr lang="ja-JP" altLang="en-US" sz="1300" dirty="0"/>
              <a:t>　</a:t>
            </a:r>
            <a:r>
              <a:rPr lang="en-US" altLang="ja-JP" sz="1300" dirty="0"/>
              <a:t>http://www.jeki.co.jp/ekishoken/data.html</a:t>
            </a:r>
          </a:p>
          <a:p>
            <a:pPr marL="285750" indent="-285750">
              <a:buFont typeface="Arial" pitchFamily="34" charset="0"/>
              <a:buChar char="•"/>
            </a:pPr>
            <a:r>
              <a:rPr lang="ja-JP" altLang="en-US" sz="1300" dirty="0"/>
              <a:t>マイボイスコム株式会社　</a:t>
            </a:r>
            <a:r>
              <a:rPr lang="en-US" altLang="ja-JP" sz="1300" dirty="0"/>
              <a:t>http://</a:t>
            </a:r>
            <a:r>
              <a:rPr lang="en-US" altLang="ja-JP" sz="1300" dirty="0" smtClean="0"/>
              <a:t>www.myvoice.co.jp/</a:t>
            </a:r>
            <a:r>
              <a:rPr lang="en-US" altLang="ja-JP" sz="1300" dirty="0" smtClean="0">
                <a:hlinkClick r:id="rId6"/>
              </a:rPr>
              <a:t>http</a:t>
            </a:r>
            <a:r>
              <a:rPr lang="en-US" altLang="ja-JP" sz="1300" dirty="0">
                <a:hlinkClick r:id="rId6"/>
              </a:rPr>
              <a:t>://www.myvoice.co.jp/biz/surveys/17313/index.html</a:t>
            </a:r>
            <a:endParaRPr lang="en-US" altLang="ja-JP" sz="1300" dirty="0"/>
          </a:p>
          <a:p>
            <a:pPr marL="285750" indent="-285750">
              <a:buFont typeface="Arial" pitchFamily="34" charset="0"/>
              <a:buChar char="•"/>
            </a:pPr>
            <a:r>
              <a:rPr lang="en-US" altLang="ja-JP" sz="1300" dirty="0"/>
              <a:t>Fashionsnap.com  news </a:t>
            </a:r>
            <a:r>
              <a:rPr lang="en-US" altLang="ja-JP" sz="1300" dirty="0">
                <a:hlinkClick r:id="rId3"/>
              </a:rPr>
              <a:t>http://www.fashionsnap.com/news/2011-09-07/francfranc-the-post/</a:t>
            </a:r>
            <a:endParaRPr lang="en-US" altLang="ja-JP" sz="1300" dirty="0"/>
          </a:p>
          <a:p>
            <a:pPr marL="285750" indent="-285750">
              <a:buFont typeface="Arial" pitchFamily="34" charset="0"/>
              <a:buChar char="•"/>
            </a:pPr>
            <a:r>
              <a:rPr lang="ja-JP" altLang="en-US" sz="1300" dirty="0"/>
              <a:t>日本経済新聞　電子版　</a:t>
            </a:r>
            <a:r>
              <a:rPr lang="en-US" altLang="ja-JP" sz="1300" dirty="0"/>
              <a:t>2013</a:t>
            </a:r>
            <a:r>
              <a:rPr lang="ja-JP" altLang="en-US" sz="1300" dirty="0"/>
              <a:t>年</a:t>
            </a:r>
            <a:r>
              <a:rPr lang="en-US" altLang="ja-JP" sz="1300" dirty="0"/>
              <a:t>1</a:t>
            </a:r>
            <a:r>
              <a:rPr lang="ja-JP" altLang="en-US" sz="1300" dirty="0"/>
              <a:t>月</a:t>
            </a:r>
            <a:r>
              <a:rPr lang="en-US" altLang="ja-JP" sz="1300" dirty="0"/>
              <a:t>19</a:t>
            </a:r>
            <a:r>
              <a:rPr lang="ja-JP" altLang="en-US" sz="1300" dirty="0"/>
              <a:t>日　外資や大手も続々参戦　ブランド企業が狙う「駅ナカ」の光と影　</a:t>
            </a:r>
            <a:r>
              <a:rPr lang="en-US" altLang="ja-JP" sz="1300" dirty="0">
                <a:hlinkClick r:id="rId7"/>
              </a:rPr>
              <a:t>http://www.nikkei.com/article/DGXNASFK1800V_Y3A110C1000000/</a:t>
            </a:r>
            <a:endParaRPr lang="en-US" altLang="ja-JP" sz="1300" dirty="0"/>
          </a:p>
          <a:p>
            <a:pPr marL="285750" indent="-285750">
              <a:buFont typeface="Arial" pitchFamily="34" charset="0"/>
              <a:buChar char="•"/>
            </a:pPr>
            <a:r>
              <a:rPr lang="ja-JP" altLang="en-US" sz="1300" dirty="0"/>
              <a:t>エキュートＨＰ　</a:t>
            </a:r>
            <a:r>
              <a:rPr lang="en-US" altLang="ja-JP" sz="1300" dirty="0">
                <a:hlinkClick r:id="rId8"/>
              </a:rPr>
              <a:t>http://www.ecute.jp/</a:t>
            </a:r>
            <a:endParaRPr lang="en-US" altLang="ja-JP" sz="1300" dirty="0"/>
          </a:p>
          <a:p>
            <a:pPr marL="285750" indent="-285750">
              <a:buFont typeface="Arial" pitchFamily="34" charset="0"/>
              <a:buChar char="•"/>
            </a:pPr>
            <a:r>
              <a:rPr lang="ja-JP" altLang="en-US" sz="1300" dirty="0"/>
              <a:t>ＪＲ東日本ＨＰ　</a:t>
            </a:r>
            <a:r>
              <a:rPr lang="en-US" altLang="ja-JP" sz="1300" dirty="0">
                <a:hlinkClick r:id="rId9"/>
              </a:rPr>
              <a:t>https://www.jreast.co.jp/life_service/station/index.html</a:t>
            </a:r>
            <a:endParaRPr lang="en-US" altLang="ja-JP" sz="1300" dirty="0"/>
          </a:p>
          <a:p>
            <a:pPr marL="285750" indent="-285750">
              <a:buFont typeface="Arial" pitchFamily="34" charset="0"/>
              <a:buChar char="•"/>
            </a:pPr>
            <a:r>
              <a:rPr lang="ja-JP" altLang="en-US" sz="1300" dirty="0"/>
              <a:t>東京メトロＨＰ　エチカ　</a:t>
            </a:r>
            <a:r>
              <a:rPr lang="en-US" altLang="ja-JP" sz="1300" dirty="0">
                <a:hlinkClick r:id="rId10"/>
              </a:rPr>
              <a:t>http://www.tokyometro.jp/echika/</a:t>
            </a:r>
            <a:endParaRPr lang="en-US" altLang="ja-JP" sz="1300" dirty="0"/>
          </a:p>
          <a:p>
            <a:pPr marL="285750" indent="-285750">
              <a:buFont typeface="Arial" pitchFamily="34" charset="0"/>
              <a:buChar char="•"/>
            </a:pPr>
            <a:r>
              <a:rPr lang="ja-JP" altLang="en-US" sz="1300" dirty="0"/>
              <a:t>東京メトロＨＰ　エチカフィット　</a:t>
            </a:r>
            <a:r>
              <a:rPr lang="en-US" altLang="ja-JP" sz="1300" dirty="0">
                <a:hlinkClick r:id="rId11"/>
              </a:rPr>
              <a:t>http://www.tokyometro.jp/shop/brand/echika_fit/ueno</a:t>
            </a:r>
            <a:r>
              <a:rPr lang="en-US" altLang="ja-JP" sz="1300" dirty="0" smtClean="0">
                <a:hlinkClick r:id="rId11"/>
              </a:rPr>
              <a:t>/</a:t>
            </a:r>
            <a:endParaRPr lang="en-US" altLang="ja-JP" sz="1300" dirty="0" smtClean="0"/>
          </a:p>
          <a:p>
            <a:pPr marL="285750" indent="-285750">
              <a:buFont typeface="Arial" pitchFamily="34" charset="0"/>
              <a:buChar char="•"/>
            </a:pPr>
            <a:r>
              <a:rPr lang="ja-JP" altLang="en-US" sz="1400" dirty="0"/>
              <a:t>日本ブランド戦略</a:t>
            </a:r>
            <a:r>
              <a:rPr lang="ja-JP" altLang="en-US" sz="1400" dirty="0" smtClean="0"/>
              <a:t>研究所　</a:t>
            </a:r>
            <a:r>
              <a:rPr lang="en-US" altLang="ja-JP" sz="1300" dirty="0" smtClean="0"/>
              <a:t>http</a:t>
            </a:r>
            <a:r>
              <a:rPr lang="en-US" altLang="ja-JP" sz="1300" dirty="0"/>
              <a:t>://japanbrand.jp/column/practice-column/part38.html</a:t>
            </a:r>
          </a:p>
          <a:p>
            <a:endParaRPr lang="en-US" altLang="ja-JP" sz="1400" dirty="0" smtClean="0"/>
          </a:p>
          <a:p>
            <a:endParaRPr lang="en-US" altLang="ja-JP" sz="1400" dirty="0" smtClean="0"/>
          </a:p>
          <a:p>
            <a:endParaRPr lang="en-US" altLang="ja-JP" sz="1400" dirty="0"/>
          </a:p>
          <a:p>
            <a:endParaRPr lang="en-US" altLang="ja-JP" sz="1400" dirty="0" smtClean="0"/>
          </a:p>
          <a:p>
            <a:endParaRPr lang="en-US" altLang="ja-JP" sz="1400" dirty="0"/>
          </a:p>
          <a:p>
            <a:pPr marL="285750" indent="-285750">
              <a:buFont typeface="Arial" pitchFamily="34" charset="0"/>
              <a:buChar char="•"/>
            </a:pPr>
            <a:endParaRPr lang="en-US" altLang="ja-JP" sz="1400" dirty="0"/>
          </a:p>
          <a:p>
            <a:endParaRPr kumimoji="1" lang="ja-JP" altLang="en-US" dirty="0"/>
          </a:p>
        </p:txBody>
      </p:sp>
      <p:sp>
        <p:nvSpPr>
          <p:cNvPr id="4" name="日付プレースホルダー 3"/>
          <p:cNvSpPr>
            <a:spLocks noGrp="1"/>
          </p:cNvSpPr>
          <p:nvPr>
            <p:ph type="dt" sz="half" idx="10"/>
          </p:nvPr>
        </p:nvSpPr>
        <p:spPr/>
        <p:txBody>
          <a:bodyPr/>
          <a:lstStyle/>
          <a:p>
            <a:fld id="{4ECB9822-7D27-4056-8964-23258729885F}" type="datetime1">
              <a:rPr kumimoji="1" lang="ja-JP" altLang="en-US" smtClean="0"/>
              <a:pPr/>
              <a:t>2013/9/9</a:t>
            </a:fld>
            <a:endParaRPr kumimoji="1" lang="ja-JP" altLang="en-US" dirty="0"/>
          </a:p>
        </p:txBody>
      </p:sp>
      <p:sp>
        <p:nvSpPr>
          <p:cNvPr id="5" name="スライド番号プレースホルダー 4"/>
          <p:cNvSpPr>
            <a:spLocks noGrp="1"/>
          </p:cNvSpPr>
          <p:nvPr>
            <p:ph type="sldNum" sz="quarter" idx="12"/>
          </p:nvPr>
        </p:nvSpPr>
        <p:spPr/>
        <p:txBody>
          <a:bodyPr/>
          <a:lstStyle/>
          <a:p>
            <a:fld id="{6C298445-82A3-4105-A96B-F08836EED490}" type="slidenum">
              <a:rPr kumimoji="1" lang="ja-JP" altLang="en-US" smtClean="0"/>
              <a:pPr/>
              <a:t>42</a:t>
            </a:fld>
            <a:endParaRPr kumimoji="1" lang="ja-JP" altLang="en-US" dirty="0"/>
          </a:p>
        </p:txBody>
      </p:sp>
    </p:spTree>
    <p:extLst>
      <p:ext uri="{BB962C8B-B14F-4D97-AF65-F5344CB8AC3E}">
        <p14:creationId xmlns:p14="http://schemas.microsoft.com/office/powerpoint/2010/main" val="162862835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260648"/>
            <a:ext cx="5554960" cy="759614"/>
          </a:xfrm>
        </p:spPr>
        <p:txBody>
          <a:bodyPr/>
          <a:lstStyle/>
          <a:p>
            <a:r>
              <a:rPr kumimoji="1" lang="ja-JP" altLang="en-US" dirty="0" smtClean="0"/>
              <a:t>今後の課題</a:t>
            </a:r>
            <a:endParaRPr kumimoji="1" lang="ja-JP" altLang="en-US" dirty="0"/>
          </a:p>
        </p:txBody>
      </p:sp>
      <p:sp>
        <p:nvSpPr>
          <p:cNvPr id="3" name="コンテンツ プレースホルダー 2"/>
          <p:cNvSpPr>
            <a:spLocks noGrp="1"/>
          </p:cNvSpPr>
          <p:nvPr>
            <p:ph idx="1"/>
          </p:nvPr>
        </p:nvSpPr>
        <p:spPr/>
        <p:txBody>
          <a:bodyPr/>
          <a:lstStyle/>
          <a:p>
            <a:pPr marL="342900" indent="-342900">
              <a:buFont typeface="Arial" pitchFamily="34" charset="0"/>
              <a:buChar char="•"/>
            </a:pPr>
            <a:r>
              <a:rPr kumimoji="1" lang="ja-JP" altLang="en-US" dirty="0" smtClean="0"/>
              <a:t>研究対象の駅を絞り、認知率を計るアンケートを行う。</a:t>
            </a:r>
            <a:endParaRPr kumimoji="1" lang="en-US" altLang="ja-JP" dirty="0" smtClean="0"/>
          </a:p>
          <a:p>
            <a:pPr marL="342900" indent="-342900">
              <a:buFont typeface="Arial" pitchFamily="34" charset="0"/>
              <a:buChar char="•"/>
            </a:pPr>
            <a:r>
              <a:rPr kumimoji="1" lang="ja-JP" altLang="en-US" dirty="0" smtClean="0"/>
              <a:t>仮説の導出を深くし、仮説１に駅ならではの特徴を加える。</a:t>
            </a:r>
            <a:endParaRPr kumimoji="1" lang="en-US" altLang="ja-JP" dirty="0" smtClean="0"/>
          </a:p>
          <a:p>
            <a:pPr marL="342900" indent="-342900">
              <a:buFont typeface="Arial" pitchFamily="34" charset="0"/>
              <a:buChar char="•"/>
            </a:pPr>
            <a:r>
              <a:rPr lang="ja-JP" altLang="en-US" dirty="0" smtClean="0"/>
              <a:t>仮説２の導出。</a:t>
            </a:r>
            <a:endParaRPr kumimoji="1" lang="ja-JP" altLang="en-US" dirty="0"/>
          </a:p>
        </p:txBody>
      </p:sp>
      <p:sp>
        <p:nvSpPr>
          <p:cNvPr id="4" name="日付プレースホルダー 3"/>
          <p:cNvSpPr>
            <a:spLocks noGrp="1"/>
          </p:cNvSpPr>
          <p:nvPr>
            <p:ph type="dt" sz="half" idx="10"/>
          </p:nvPr>
        </p:nvSpPr>
        <p:spPr/>
        <p:txBody>
          <a:bodyPr/>
          <a:lstStyle/>
          <a:p>
            <a:fld id="{4ECB9822-7D27-4056-8964-23258729885F}" type="datetime1">
              <a:rPr kumimoji="1" lang="ja-JP" altLang="en-US" smtClean="0"/>
              <a:pPr/>
              <a:t>2013/9/9</a:t>
            </a:fld>
            <a:endParaRPr kumimoji="1" lang="ja-JP" altLang="en-US"/>
          </a:p>
        </p:txBody>
      </p:sp>
      <p:sp>
        <p:nvSpPr>
          <p:cNvPr id="5" name="スライド番号プレースホルダー 4"/>
          <p:cNvSpPr>
            <a:spLocks noGrp="1"/>
          </p:cNvSpPr>
          <p:nvPr>
            <p:ph type="sldNum" sz="quarter" idx="12"/>
          </p:nvPr>
        </p:nvSpPr>
        <p:spPr/>
        <p:txBody>
          <a:bodyPr/>
          <a:lstStyle/>
          <a:p>
            <a:fld id="{6C298445-82A3-4105-A96B-F08836EED490}" type="slidenum">
              <a:rPr kumimoji="1" lang="ja-JP" altLang="en-US" smtClean="0"/>
              <a:pPr/>
              <a:t>43</a:t>
            </a:fld>
            <a:endParaRPr kumimoji="1" lang="ja-JP" altLang="en-US"/>
          </a:p>
        </p:txBody>
      </p:sp>
    </p:spTree>
    <p:extLst>
      <p:ext uri="{BB962C8B-B14F-4D97-AF65-F5344CB8AC3E}">
        <p14:creationId xmlns:p14="http://schemas.microsoft.com/office/powerpoint/2010/main" val="2480093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52718"/>
            <a:ext cx="8363272" cy="683994"/>
          </a:xfrm>
        </p:spPr>
        <p:txBody>
          <a:bodyPr>
            <a:normAutofit/>
          </a:bodyPr>
          <a:lstStyle/>
          <a:p>
            <a:r>
              <a:rPr kumimoji="1" lang="ja-JP" altLang="en-US" dirty="0" smtClean="0"/>
              <a:t>首都圏小売業過去</a:t>
            </a:r>
            <a:r>
              <a:rPr kumimoji="1" lang="en-US" altLang="ja-JP" dirty="0" smtClean="0"/>
              <a:t>10</a:t>
            </a:r>
            <a:r>
              <a:rPr kumimoji="1" lang="ja-JP" altLang="en-US" dirty="0" smtClean="0"/>
              <a:t>年の販売額推移</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　</a:t>
            </a:r>
            <a:endParaRPr kumimoji="1" lang="en-US" altLang="ja-JP" dirty="0" smtClean="0"/>
          </a:p>
          <a:p>
            <a:endParaRPr kumimoji="1" lang="ja-JP" altLang="en-US" dirty="0"/>
          </a:p>
        </p:txBody>
      </p:sp>
      <p:sp>
        <p:nvSpPr>
          <p:cNvPr id="4" name="日付プレースホルダー 3"/>
          <p:cNvSpPr>
            <a:spLocks noGrp="1"/>
          </p:cNvSpPr>
          <p:nvPr>
            <p:ph type="dt" sz="half" idx="10"/>
          </p:nvPr>
        </p:nvSpPr>
        <p:spPr/>
        <p:txBody>
          <a:bodyPr/>
          <a:lstStyle/>
          <a:p>
            <a:fld id="{4ECB9822-7D27-4056-8964-23258729885F}" type="datetime1">
              <a:rPr kumimoji="1" lang="ja-JP" altLang="en-US" smtClean="0"/>
              <a:pPr/>
              <a:t>2013/9/9</a:t>
            </a:fld>
            <a:endParaRPr kumimoji="1" lang="ja-JP" altLang="en-US" dirty="0"/>
          </a:p>
        </p:txBody>
      </p:sp>
      <p:sp>
        <p:nvSpPr>
          <p:cNvPr id="5" name="スライド番号プレースホルダー 4"/>
          <p:cNvSpPr>
            <a:spLocks noGrp="1"/>
          </p:cNvSpPr>
          <p:nvPr>
            <p:ph type="sldNum" sz="quarter" idx="12"/>
          </p:nvPr>
        </p:nvSpPr>
        <p:spPr/>
        <p:txBody>
          <a:bodyPr/>
          <a:lstStyle/>
          <a:p>
            <a:fld id="{6C298445-82A3-4105-A96B-F08836EED490}" type="slidenum">
              <a:rPr kumimoji="1" lang="ja-JP" altLang="en-US" smtClean="0"/>
              <a:pPr/>
              <a:t>5</a:t>
            </a:fld>
            <a:endParaRPr kumimoji="1" lang="ja-JP" altLang="en-US"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7584" y="836712"/>
            <a:ext cx="7344816" cy="4896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テキスト ボックス 5"/>
          <p:cNvSpPr txBox="1"/>
          <p:nvPr/>
        </p:nvSpPr>
        <p:spPr>
          <a:xfrm>
            <a:off x="3059832" y="5973579"/>
            <a:ext cx="5249615" cy="276999"/>
          </a:xfrm>
          <a:prstGeom prst="rect">
            <a:avLst/>
          </a:prstGeom>
          <a:noFill/>
        </p:spPr>
        <p:txBody>
          <a:bodyPr wrap="square" rtlCol="0">
            <a:spAutoFit/>
          </a:bodyPr>
          <a:lstStyle/>
          <a:p>
            <a:r>
              <a:rPr kumimoji="1" lang="ja-JP" altLang="en-US" sz="1200" dirty="0" smtClean="0"/>
              <a:t>参考　</a:t>
            </a:r>
            <a:r>
              <a:rPr kumimoji="1" lang="en-US" altLang="ja-JP" sz="1200" dirty="0" smtClean="0"/>
              <a:t>『</a:t>
            </a:r>
            <a:r>
              <a:rPr kumimoji="1" lang="ja-JP" altLang="en-US" sz="1200" dirty="0" smtClean="0"/>
              <a:t>発展する駅と「</a:t>
            </a:r>
            <a:r>
              <a:rPr lang="ja-JP" altLang="en-US" sz="1200" dirty="0" smtClean="0"/>
              <a:t>エキシューマー</a:t>
            </a:r>
            <a:r>
              <a:rPr lang="en-US" altLang="ja-JP" sz="1200" dirty="0" smtClean="0"/>
              <a:t>(EKI</a:t>
            </a:r>
            <a:r>
              <a:rPr lang="ja-JP" altLang="en-US" sz="1200" dirty="0" smtClean="0"/>
              <a:t>＋</a:t>
            </a:r>
            <a:r>
              <a:rPr lang="en-US" altLang="ja-JP" sz="1200" dirty="0" smtClean="0"/>
              <a:t>CONSUMER)</a:t>
            </a:r>
            <a:r>
              <a:rPr kumimoji="1" lang="ja-JP" altLang="en-US" sz="1200" dirty="0" smtClean="0"/>
              <a:t>」の消費行動。</a:t>
            </a:r>
            <a:r>
              <a:rPr kumimoji="1" lang="en-US" altLang="ja-JP" sz="1200" dirty="0" smtClean="0"/>
              <a:t>』</a:t>
            </a:r>
            <a:endParaRPr kumimoji="1" lang="ja-JP" altLang="en-US" sz="1200" dirty="0"/>
          </a:p>
        </p:txBody>
      </p:sp>
      <p:sp>
        <p:nvSpPr>
          <p:cNvPr id="8" name="爆発 1 7"/>
          <p:cNvSpPr/>
          <p:nvPr/>
        </p:nvSpPr>
        <p:spPr>
          <a:xfrm>
            <a:off x="6264324" y="726443"/>
            <a:ext cx="2592288" cy="1368152"/>
          </a:xfrm>
          <a:prstGeom prst="irregularSeal1">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720202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404664"/>
            <a:ext cx="5791200" cy="687606"/>
          </a:xfrm>
        </p:spPr>
        <p:txBody>
          <a:bodyPr/>
          <a:lstStyle/>
          <a:p>
            <a:r>
              <a:rPr kumimoji="1" lang="ja-JP" altLang="en-US" dirty="0" smtClean="0"/>
              <a:t>駅</a:t>
            </a:r>
            <a:r>
              <a:rPr lang="ja-JP" altLang="en-US" dirty="0"/>
              <a:t>消費</a:t>
            </a:r>
            <a:r>
              <a:rPr kumimoji="1" lang="ja-JP" altLang="en-US" dirty="0" smtClean="0"/>
              <a:t>の歴史</a:t>
            </a:r>
            <a:endParaRPr kumimoji="1" lang="ja-JP" altLang="en-US" dirty="0"/>
          </a:p>
        </p:txBody>
      </p:sp>
      <p:sp>
        <p:nvSpPr>
          <p:cNvPr id="3" name="コンテンツ プレースホルダー 2"/>
          <p:cNvSpPr>
            <a:spLocks noGrp="1"/>
          </p:cNvSpPr>
          <p:nvPr>
            <p:ph idx="1"/>
          </p:nvPr>
        </p:nvSpPr>
        <p:spPr>
          <a:xfrm>
            <a:off x="467544" y="1412776"/>
            <a:ext cx="7620000" cy="4373563"/>
          </a:xfrm>
        </p:spPr>
        <p:txBody>
          <a:bodyPr/>
          <a:lstStyle/>
          <a:p>
            <a:pPr marL="342900" indent="-342900">
              <a:buFont typeface="Arial" pitchFamily="34" charset="0"/>
              <a:buChar char="•"/>
            </a:pPr>
            <a:r>
              <a:rPr kumimoji="1" lang="ja-JP" altLang="en-US" dirty="0" smtClean="0"/>
              <a:t>民営化</a:t>
            </a:r>
            <a:r>
              <a:rPr lang="ja-JP" altLang="en-US" dirty="0" smtClean="0"/>
              <a:t>以前の旧国鉄は国鉄法によって非運輸事業を厳しく制限されてきた。</a:t>
            </a:r>
            <a:endParaRPr lang="en-US" altLang="ja-JP" dirty="0" smtClean="0"/>
          </a:p>
          <a:p>
            <a:pPr marL="342900" indent="-342900">
              <a:buFont typeface="Arial" pitchFamily="34" charset="0"/>
              <a:buChar char="•"/>
            </a:pPr>
            <a:r>
              <a:rPr lang="ja-JP" altLang="en-US" dirty="0" smtClean="0"/>
              <a:t>国鉄ができることは、駅構内での新聞や雑誌、お土産などの販売のみ。駅ビルへの出資は制限され、地域復興や地元店寄与のための「民衆駅ビル」に限られていた。</a:t>
            </a:r>
            <a:endParaRPr lang="en-US" altLang="ja-JP" dirty="0" smtClean="0"/>
          </a:p>
          <a:p>
            <a:endParaRPr lang="en-US" altLang="ja-JP" dirty="0" smtClean="0"/>
          </a:p>
          <a:p>
            <a:r>
              <a:rPr lang="ja-JP" altLang="en-US" dirty="0" smtClean="0"/>
              <a:t>民営化による規制緩和で、</a:t>
            </a:r>
            <a:endParaRPr lang="en-US" altLang="ja-JP" dirty="0" smtClean="0"/>
          </a:p>
        </p:txBody>
      </p:sp>
      <p:sp>
        <p:nvSpPr>
          <p:cNvPr id="4" name="日付プレースホルダー 3"/>
          <p:cNvSpPr>
            <a:spLocks noGrp="1"/>
          </p:cNvSpPr>
          <p:nvPr>
            <p:ph type="dt" sz="half" idx="10"/>
          </p:nvPr>
        </p:nvSpPr>
        <p:spPr/>
        <p:txBody>
          <a:bodyPr/>
          <a:lstStyle/>
          <a:p>
            <a:fld id="{4ECB9822-7D27-4056-8964-23258729885F}" type="datetime1">
              <a:rPr kumimoji="1" lang="ja-JP" altLang="en-US" smtClean="0"/>
              <a:pPr/>
              <a:t>2013/9/9</a:t>
            </a:fld>
            <a:endParaRPr kumimoji="1" lang="ja-JP" altLang="en-US" dirty="0"/>
          </a:p>
        </p:txBody>
      </p:sp>
      <p:sp>
        <p:nvSpPr>
          <p:cNvPr id="5" name="スライド番号プレースホルダー 4"/>
          <p:cNvSpPr>
            <a:spLocks noGrp="1"/>
          </p:cNvSpPr>
          <p:nvPr>
            <p:ph type="sldNum" sz="quarter" idx="12"/>
          </p:nvPr>
        </p:nvSpPr>
        <p:spPr/>
        <p:txBody>
          <a:bodyPr/>
          <a:lstStyle/>
          <a:p>
            <a:fld id="{6C298445-82A3-4105-A96B-F08836EED490}" type="slidenum">
              <a:rPr kumimoji="1" lang="ja-JP" altLang="en-US" smtClean="0"/>
              <a:pPr/>
              <a:t>6</a:t>
            </a:fld>
            <a:endParaRPr kumimoji="1" lang="ja-JP" altLang="en-US" dirty="0"/>
          </a:p>
        </p:txBody>
      </p:sp>
      <p:sp>
        <p:nvSpPr>
          <p:cNvPr id="6" name="角丸四角形 5"/>
          <p:cNvSpPr/>
          <p:nvPr/>
        </p:nvSpPr>
        <p:spPr>
          <a:xfrm>
            <a:off x="1187624" y="4437112"/>
            <a:ext cx="6624736" cy="11521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t>駅は商業施設に変貌していった。</a:t>
            </a:r>
            <a:endParaRPr kumimoji="1" lang="ja-JP" altLang="en-US" sz="2800" dirty="0"/>
          </a:p>
        </p:txBody>
      </p:sp>
    </p:spTree>
    <p:extLst>
      <p:ext uri="{BB962C8B-B14F-4D97-AF65-F5344CB8AC3E}">
        <p14:creationId xmlns:p14="http://schemas.microsoft.com/office/powerpoint/2010/main" val="27243135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95536" y="260648"/>
            <a:ext cx="5791200" cy="759614"/>
          </a:xfrm>
        </p:spPr>
        <p:txBody>
          <a:bodyPr/>
          <a:lstStyle/>
          <a:p>
            <a:r>
              <a:rPr kumimoji="1" lang="ja-JP" altLang="en-US" dirty="0" smtClean="0"/>
              <a:t>駅</a:t>
            </a:r>
            <a:r>
              <a:rPr lang="ja-JP" altLang="en-US" dirty="0"/>
              <a:t>消費</a:t>
            </a:r>
            <a:r>
              <a:rPr kumimoji="1" lang="ja-JP" altLang="en-US" dirty="0" smtClean="0"/>
              <a:t>の歴史</a:t>
            </a:r>
            <a:endParaRPr kumimoji="1" lang="ja-JP" altLang="en-US" dirty="0"/>
          </a:p>
        </p:txBody>
      </p:sp>
      <p:sp>
        <p:nvSpPr>
          <p:cNvPr id="3" name="コンテンツ プレースホルダー 2"/>
          <p:cNvSpPr>
            <a:spLocks noGrp="1"/>
          </p:cNvSpPr>
          <p:nvPr>
            <p:ph idx="1"/>
          </p:nvPr>
        </p:nvSpPr>
        <p:spPr>
          <a:xfrm>
            <a:off x="467544" y="1124744"/>
            <a:ext cx="7992888" cy="4373563"/>
          </a:xfrm>
        </p:spPr>
        <p:txBody>
          <a:bodyPr/>
          <a:lstStyle/>
          <a:p>
            <a:pPr marL="342900" indent="-342900">
              <a:buFont typeface="Arial" pitchFamily="34" charset="0"/>
              <a:buChar char="•"/>
            </a:pPr>
            <a:r>
              <a:rPr kumimoji="1" lang="ja-JP" altLang="en-US" dirty="0" smtClean="0"/>
              <a:t>民営化により、流通事業を進めてきたが、これまで成果を振るわなかった事業も少なく無かった。</a:t>
            </a:r>
            <a:endParaRPr kumimoji="1" lang="en-US" altLang="ja-JP" dirty="0" smtClean="0"/>
          </a:p>
          <a:p>
            <a:endParaRPr lang="en-US" altLang="ja-JP" dirty="0" smtClean="0"/>
          </a:p>
          <a:p>
            <a:r>
              <a:rPr lang="ja-JP" altLang="en-US" sz="2400" dirty="0" smtClean="0"/>
              <a:t>そこで、</a:t>
            </a:r>
            <a:endParaRPr lang="en-US" altLang="ja-JP" sz="2400" dirty="0" smtClean="0"/>
          </a:p>
          <a:p>
            <a:r>
              <a:rPr lang="ja-JP" altLang="en-US" dirty="0" smtClean="0"/>
              <a:t>駅は「</a:t>
            </a:r>
            <a:r>
              <a:rPr lang="ja-JP" altLang="en-US" sz="2400" b="0" u="wavyHeavy" dirty="0" smtClean="0">
                <a:solidFill>
                  <a:srgbClr val="00B050"/>
                </a:solidFill>
                <a:uFill>
                  <a:solidFill>
                    <a:srgbClr val="FF3300"/>
                  </a:solidFill>
                </a:uFill>
              </a:rPr>
              <a:t>駅のポテンシャル</a:t>
            </a:r>
            <a:r>
              <a:rPr lang="ja-JP" altLang="en-US" sz="2400" dirty="0" smtClean="0">
                <a:solidFill>
                  <a:srgbClr val="0DA334"/>
                </a:solidFill>
              </a:rPr>
              <a:t>を最大限に生かす</a:t>
            </a:r>
            <a:r>
              <a:rPr lang="ja-JP" altLang="en-US" dirty="0" smtClean="0"/>
              <a:t>」という策定を立てた。</a:t>
            </a:r>
            <a:endParaRPr lang="en-US" altLang="ja-JP" dirty="0" smtClean="0"/>
          </a:p>
          <a:p>
            <a:r>
              <a:rPr lang="ja-JP" altLang="en-US" dirty="0"/>
              <a:t>　</a:t>
            </a:r>
            <a:r>
              <a:rPr lang="ja-JP" altLang="en-US" dirty="0" smtClean="0"/>
              <a:t>　　　　　　　　　　　</a:t>
            </a:r>
            <a:r>
              <a:rPr lang="ja-JP" altLang="en-US" dirty="0" smtClean="0">
                <a:solidFill>
                  <a:srgbClr val="8F45C7"/>
                </a:solidFill>
              </a:rPr>
              <a:t>駅構内にある未使用で使えるスペース</a:t>
            </a:r>
            <a:endParaRPr lang="en-US" altLang="ja-JP" dirty="0" smtClean="0">
              <a:solidFill>
                <a:srgbClr val="8F45C7"/>
              </a:solidFill>
            </a:endParaRPr>
          </a:p>
          <a:p>
            <a:endParaRPr kumimoji="1" lang="ja-JP" altLang="en-US" dirty="0"/>
          </a:p>
        </p:txBody>
      </p:sp>
      <p:sp>
        <p:nvSpPr>
          <p:cNvPr id="4" name="日付プレースホルダー 3"/>
          <p:cNvSpPr>
            <a:spLocks noGrp="1"/>
          </p:cNvSpPr>
          <p:nvPr>
            <p:ph type="dt" sz="half" idx="10"/>
          </p:nvPr>
        </p:nvSpPr>
        <p:spPr/>
        <p:txBody>
          <a:bodyPr/>
          <a:lstStyle/>
          <a:p>
            <a:fld id="{4ECB9822-7D27-4056-8964-23258729885F}" type="datetime1">
              <a:rPr kumimoji="1" lang="ja-JP" altLang="en-US" smtClean="0"/>
              <a:pPr/>
              <a:t>2013/9/9</a:t>
            </a:fld>
            <a:endParaRPr kumimoji="1" lang="ja-JP" altLang="en-US" dirty="0"/>
          </a:p>
        </p:txBody>
      </p:sp>
      <p:sp>
        <p:nvSpPr>
          <p:cNvPr id="5" name="スライド番号プレースホルダー 4"/>
          <p:cNvSpPr>
            <a:spLocks noGrp="1"/>
          </p:cNvSpPr>
          <p:nvPr>
            <p:ph type="sldNum" sz="quarter" idx="12"/>
          </p:nvPr>
        </p:nvSpPr>
        <p:spPr/>
        <p:txBody>
          <a:bodyPr/>
          <a:lstStyle/>
          <a:p>
            <a:fld id="{6C298445-82A3-4105-A96B-F08836EED490}" type="slidenum">
              <a:rPr kumimoji="1" lang="ja-JP" altLang="en-US" smtClean="0"/>
              <a:pPr/>
              <a:t>7</a:t>
            </a:fld>
            <a:endParaRPr kumimoji="1" lang="ja-JP" altLang="en-US" dirty="0"/>
          </a:p>
        </p:txBody>
      </p:sp>
      <p:sp>
        <p:nvSpPr>
          <p:cNvPr id="6" name="下矢印 5"/>
          <p:cNvSpPr/>
          <p:nvPr/>
        </p:nvSpPr>
        <p:spPr>
          <a:xfrm>
            <a:off x="3805791" y="3876092"/>
            <a:ext cx="1080120" cy="792088"/>
          </a:xfrm>
          <a:prstGeom prst="downArrow">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 name="円/楕円 6"/>
          <p:cNvSpPr/>
          <p:nvPr/>
        </p:nvSpPr>
        <p:spPr>
          <a:xfrm>
            <a:off x="1121351" y="4869160"/>
            <a:ext cx="6552728" cy="1296144"/>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t>ステーションルネッサンス</a:t>
            </a:r>
            <a:endParaRPr kumimoji="1" lang="ja-JP" altLang="en-US" sz="3200" dirty="0"/>
          </a:p>
        </p:txBody>
      </p:sp>
      <p:sp>
        <p:nvSpPr>
          <p:cNvPr id="8" name="屈折矢印 7"/>
          <p:cNvSpPr/>
          <p:nvPr/>
        </p:nvSpPr>
        <p:spPr>
          <a:xfrm rot="5400000">
            <a:off x="1907704" y="2996952"/>
            <a:ext cx="297033" cy="909101"/>
          </a:xfrm>
          <a:prstGeom prst="bentUpArrow">
            <a:avLst>
              <a:gd name="adj1" fmla="val 25000"/>
              <a:gd name="adj2" fmla="val 2204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25201456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332656"/>
            <a:ext cx="5791200" cy="687606"/>
          </a:xfrm>
        </p:spPr>
        <p:txBody>
          <a:bodyPr/>
          <a:lstStyle/>
          <a:p>
            <a:r>
              <a:rPr kumimoji="1" lang="ja-JP" altLang="en-US" dirty="0" smtClean="0"/>
              <a:t>ステーション・ルネッサンス</a:t>
            </a:r>
            <a:endParaRPr kumimoji="1" lang="ja-JP" altLang="en-US" dirty="0"/>
          </a:p>
        </p:txBody>
      </p:sp>
      <p:sp>
        <p:nvSpPr>
          <p:cNvPr id="3" name="コンテンツ プレースホルダー 2"/>
          <p:cNvSpPr>
            <a:spLocks noGrp="1"/>
          </p:cNvSpPr>
          <p:nvPr>
            <p:ph idx="1"/>
          </p:nvPr>
        </p:nvSpPr>
        <p:spPr>
          <a:xfrm>
            <a:off x="467544" y="1196752"/>
            <a:ext cx="7620000" cy="4373563"/>
          </a:xfrm>
        </p:spPr>
        <p:txBody>
          <a:bodyPr/>
          <a:lstStyle/>
          <a:p>
            <a:pPr marL="342900" indent="-342900">
              <a:buFont typeface="Arial" pitchFamily="34" charset="0"/>
              <a:buChar char="•"/>
            </a:pPr>
            <a:r>
              <a:rPr kumimoji="1" lang="ja-JP" altLang="en-US" dirty="0" smtClean="0">
                <a:latin typeface="+mn-ea"/>
              </a:rPr>
              <a:t>これは</a:t>
            </a:r>
            <a:r>
              <a:rPr kumimoji="1" lang="en-US" altLang="ja-JP" dirty="0" smtClean="0">
                <a:latin typeface="+mn-ea"/>
              </a:rPr>
              <a:t>2000</a:t>
            </a:r>
            <a:r>
              <a:rPr kumimoji="1" lang="ja-JP" altLang="en-US" dirty="0" smtClean="0">
                <a:latin typeface="+mn-ea"/>
              </a:rPr>
              <a:t>年に策定された</a:t>
            </a:r>
            <a:r>
              <a:rPr lang="ja-JP" altLang="en-US" dirty="0">
                <a:latin typeface="+mn-ea"/>
              </a:rPr>
              <a:t>取り組み</a:t>
            </a:r>
            <a:r>
              <a:rPr kumimoji="1" lang="ja-JP" altLang="en-US" dirty="0" smtClean="0">
                <a:latin typeface="+mn-ea"/>
              </a:rPr>
              <a:t>で、バリアフリーなど既存設備の改修に加え、各駅の事業配置をゼロから見直し、</a:t>
            </a:r>
            <a:r>
              <a:rPr kumimoji="1" lang="en-US" altLang="ja-JP" dirty="0" smtClean="0">
                <a:latin typeface="+mn-ea"/>
              </a:rPr>
              <a:t>10</a:t>
            </a:r>
            <a:r>
              <a:rPr kumimoji="1" lang="ja-JP" altLang="en-US" dirty="0" smtClean="0">
                <a:latin typeface="+mn-ea"/>
              </a:rPr>
              <a:t>万平方メートルの新たな事業スペースを創出するというもの</a:t>
            </a:r>
            <a:r>
              <a:rPr lang="ja-JP" altLang="en-US" dirty="0" smtClean="0">
                <a:latin typeface="+mn-ea"/>
              </a:rPr>
              <a:t>である。その結果、</a:t>
            </a:r>
            <a:r>
              <a:rPr kumimoji="1" lang="en-US" altLang="ja-JP" dirty="0" smtClean="0"/>
              <a:t>6</a:t>
            </a:r>
            <a:r>
              <a:rPr kumimoji="1" lang="ja-JP" altLang="en-US" dirty="0" smtClean="0"/>
              <a:t>万平方メートルの「駅ナカ」ビジネスが生まれた。</a:t>
            </a:r>
            <a:endParaRPr kumimoji="1" lang="en-US" altLang="ja-JP" dirty="0" smtClean="0"/>
          </a:p>
          <a:p>
            <a:pPr marL="342900" indent="-342900">
              <a:buFont typeface="Arial" pitchFamily="34" charset="0"/>
              <a:buChar char="•"/>
            </a:pPr>
            <a:r>
              <a:rPr lang="en-US" altLang="ja-JP" dirty="0" smtClean="0"/>
              <a:t>06</a:t>
            </a:r>
            <a:r>
              <a:rPr lang="ja-JP" altLang="en-US" dirty="0" smtClean="0"/>
              <a:t>年度には「ディラ大船」、</a:t>
            </a:r>
            <a:r>
              <a:rPr lang="en-US" altLang="ja-JP" dirty="0" smtClean="0"/>
              <a:t>07</a:t>
            </a:r>
            <a:r>
              <a:rPr lang="ja-JP" altLang="en-US" dirty="0" smtClean="0"/>
              <a:t>年度には立川駅に「エキュート立川」がオープンした。</a:t>
            </a:r>
            <a:endParaRPr kumimoji="1" lang="ja-JP" altLang="en-US" dirty="0"/>
          </a:p>
        </p:txBody>
      </p:sp>
      <p:sp>
        <p:nvSpPr>
          <p:cNvPr id="4" name="日付プレースホルダー 3"/>
          <p:cNvSpPr>
            <a:spLocks noGrp="1"/>
          </p:cNvSpPr>
          <p:nvPr>
            <p:ph type="dt" sz="half" idx="10"/>
          </p:nvPr>
        </p:nvSpPr>
        <p:spPr/>
        <p:txBody>
          <a:bodyPr/>
          <a:lstStyle/>
          <a:p>
            <a:fld id="{4ECB9822-7D27-4056-8964-23258729885F}" type="datetime1">
              <a:rPr kumimoji="1" lang="ja-JP" altLang="en-US" smtClean="0"/>
              <a:pPr/>
              <a:t>2013/9/9</a:t>
            </a:fld>
            <a:endParaRPr kumimoji="1" lang="ja-JP" altLang="en-US" dirty="0"/>
          </a:p>
        </p:txBody>
      </p:sp>
      <p:sp>
        <p:nvSpPr>
          <p:cNvPr id="5" name="スライド番号プレースホルダー 4"/>
          <p:cNvSpPr>
            <a:spLocks noGrp="1"/>
          </p:cNvSpPr>
          <p:nvPr>
            <p:ph type="sldNum" sz="quarter" idx="12"/>
          </p:nvPr>
        </p:nvSpPr>
        <p:spPr/>
        <p:txBody>
          <a:bodyPr/>
          <a:lstStyle/>
          <a:p>
            <a:fld id="{6C298445-82A3-4105-A96B-F08836EED490}" type="slidenum">
              <a:rPr kumimoji="1" lang="ja-JP" altLang="en-US" smtClean="0"/>
              <a:pPr/>
              <a:t>8</a:t>
            </a:fld>
            <a:endParaRPr kumimoji="1" lang="ja-JP" altLang="en-US" dirty="0"/>
          </a:p>
        </p:txBody>
      </p:sp>
      <p:sp>
        <p:nvSpPr>
          <p:cNvPr id="6" name="下矢印 5"/>
          <p:cNvSpPr/>
          <p:nvPr/>
        </p:nvSpPr>
        <p:spPr>
          <a:xfrm>
            <a:off x="4047873" y="3406353"/>
            <a:ext cx="864096" cy="64807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 name="角丸四角形 6"/>
          <p:cNvSpPr/>
          <p:nvPr/>
        </p:nvSpPr>
        <p:spPr>
          <a:xfrm>
            <a:off x="1115616" y="4293096"/>
            <a:ext cx="6768752" cy="1368152"/>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rPr>
              <a:t>民営化とステーション・ルネッサンスによって、</a:t>
            </a:r>
            <a:endParaRPr kumimoji="1" lang="en-US" altLang="ja-JP" sz="2400" dirty="0" smtClean="0">
              <a:solidFill>
                <a:schemeClr val="tx1"/>
              </a:solidFill>
            </a:endParaRPr>
          </a:p>
          <a:p>
            <a:pPr algn="ctr"/>
            <a:r>
              <a:rPr lang="ja-JP" altLang="en-US" sz="2400" dirty="0" smtClean="0">
                <a:solidFill>
                  <a:srgbClr val="00B050"/>
                </a:solidFill>
              </a:rPr>
              <a:t>駅ナカ</a:t>
            </a:r>
            <a:r>
              <a:rPr lang="ja-JP" altLang="en-US" sz="2400" dirty="0" smtClean="0">
                <a:solidFill>
                  <a:schemeClr val="tx1"/>
                </a:solidFill>
              </a:rPr>
              <a:t>に幅広いジャンルの店舗が進出</a:t>
            </a:r>
            <a:endParaRPr kumimoji="1" lang="ja-JP" altLang="en-US" sz="2400" dirty="0">
              <a:solidFill>
                <a:schemeClr val="tx1"/>
              </a:solidFill>
            </a:endParaRPr>
          </a:p>
        </p:txBody>
      </p:sp>
    </p:spTree>
    <p:extLst>
      <p:ext uri="{BB962C8B-B14F-4D97-AF65-F5344CB8AC3E}">
        <p14:creationId xmlns:p14="http://schemas.microsoft.com/office/powerpoint/2010/main" val="17652726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p:cNvSpPr>
            <a:spLocks noGrp="1"/>
          </p:cNvSpPr>
          <p:nvPr>
            <p:ph type="dt" sz="half" idx="10"/>
          </p:nvPr>
        </p:nvSpPr>
        <p:spPr/>
        <p:txBody>
          <a:bodyPr/>
          <a:lstStyle/>
          <a:p>
            <a:fld id="{4ECB9822-7D27-4056-8964-23258729885F}" type="datetime1">
              <a:rPr kumimoji="1" lang="ja-JP" altLang="en-US" smtClean="0"/>
              <a:pPr/>
              <a:t>2013/9/9</a:t>
            </a:fld>
            <a:endParaRPr kumimoji="1" lang="ja-JP" altLang="en-US" dirty="0"/>
          </a:p>
        </p:txBody>
      </p:sp>
      <p:sp>
        <p:nvSpPr>
          <p:cNvPr id="5" name="スライド番号プレースホルダー 4"/>
          <p:cNvSpPr>
            <a:spLocks noGrp="1"/>
          </p:cNvSpPr>
          <p:nvPr>
            <p:ph type="sldNum" sz="quarter" idx="12"/>
          </p:nvPr>
        </p:nvSpPr>
        <p:spPr/>
        <p:txBody>
          <a:bodyPr/>
          <a:lstStyle/>
          <a:p>
            <a:fld id="{6C298445-82A3-4105-A96B-F08836EED490}" type="slidenum">
              <a:rPr kumimoji="1" lang="ja-JP" altLang="en-US" smtClean="0"/>
              <a:pPr/>
              <a:t>9</a:t>
            </a:fld>
            <a:endParaRPr kumimoji="1" lang="ja-JP" altLang="en-US" dirty="0"/>
          </a:p>
        </p:txBody>
      </p:sp>
      <p:sp>
        <p:nvSpPr>
          <p:cNvPr id="6" name="正方形/長方形 5"/>
          <p:cNvSpPr/>
          <p:nvPr/>
        </p:nvSpPr>
        <p:spPr>
          <a:xfrm>
            <a:off x="1475656" y="2847150"/>
            <a:ext cx="4289418" cy="1848584"/>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改札外</a:t>
            </a:r>
            <a:endParaRPr kumimoji="1" lang="en-US" altLang="ja-JP" dirty="0" smtClean="0">
              <a:solidFill>
                <a:schemeClr val="tx1"/>
              </a:solidFill>
            </a:endParaRPr>
          </a:p>
          <a:p>
            <a:pPr algn="ctr"/>
            <a:endParaRPr lang="en-US" altLang="ja-JP" dirty="0"/>
          </a:p>
          <a:p>
            <a:pPr algn="ctr"/>
            <a:endParaRPr kumimoji="1" lang="en-US" altLang="ja-JP" dirty="0" smtClean="0"/>
          </a:p>
          <a:p>
            <a:pPr algn="ctr"/>
            <a:endParaRPr lang="en-US" altLang="ja-JP" dirty="0"/>
          </a:p>
          <a:p>
            <a:pPr algn="ctr"/>
            <a:endParaRPr kumimoji="1" lang="ja-JP" altLang="en-US" dirty="0"/>
          </a:p>
        </p:txBody>
      </p:sp>
      <p:sp>
        <p:nvSpPr>
          <p:cNvPr id="7" name="正方形/長方形 6"/>
          <p:cNvSpPr/>
          <p:nvPr/>
        </p:nvSpPr>
        <p:spPr>
          <a:xfrm>
            <a:off x="1979712" y="3514133"/>
            <a:ext cx="1080120" cy="648072"/>
          </a:xfrm>
          <a:prstGeom prst="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改札内</a:t>
            </a:r>
            <a:endParaRPr kumimoji="1" lang="en-US" altLang="ja-JP" dirty="0" smtClean="0">
              <a:solidFill>
                <a:schemeClr val="tx1"/>
              </a:solidFill>
            </a:endParaRPr>
          </a:p>
          <a:p>
            <a:pPr algn="ctr"/>
            <a:endParaRPr kumimoji="1" lang="ja-JP" altLang="en-US" dirty="0">
              <a:solidFill>
                <a:schemeClr val="tx1"/>
              </a:solidFill>
            </a:endParaRPr>
          </a:p>
        </p:txBody>
      </p:sp>
      <p:sp>
        <p:nvSpPr>
          <p:cNvPr id="8" name="正方形/長方形 7"/>
          <p:cNvSpPr/>
          <p:nvPr/>
        </p:nvSpPr>
        <p:spPr>
          <a:xfrm>
            <a:off x="5765074" y="1636400"/>
            <a:ext cx="1481106" cy="306512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駅ビル</a:t>
            </a:r>
            <a:endParaRPr kumimoji="1" lang="ja-JP" altLang="en-US" dirty="0">
              <a:solidFill>
                <a:schemeClr val="tx1"/>
              </a:solidFill>
            </a:endParaRPr>
          </a:p>
        </p:txBody>
      </p:sp>
      <p:sp>
        <p:nvSpPr>
          <p:cNvPr id="12" name="テキスト ボックス 11"/>
          <p:cNvSpPr txBox="1"/>
          <p:nvPr/>
        </p:nvSpPr>
        <p:spPr>
          <a:xfrm>
            <a:off x="385407" y="3435531"/>
            <a:ext cx="864096" cy="369332"/>
          </a:xfrm>
          <a:prstGeom prst="rect">
            <a:avLst/>
          </a:prstGeom>
          <a:noFill/>
        </p:spPr>
        <p:txBody>
          <a:bodyPr wrap="square" rtlCol="0">
            <a:spAutoFit/>
          </a:bodyPr>
          <a:lstStyle/>
          <a:p>
            <a:r>
              <a:rPr kumimoji="1" lang="ja-JP" altLang="en-US" dirty="0" smtClean="0"/>
              <a:t>地上</a:t>
            </a:r>
            <a:endParaRPr kumimoji="1" lang="ja-JP" altLang="en-US" dirty="0"/>
          </a:p>
        </p:txBody>
      </p:sp>
      <p:sp>
        <p:nvSpPr>
          <p:cNvPr id="13" name="テキスト ボックス 12"/>
          <p:cNvSpPr txBox="1"/>
          <p:nvPr/>
        </p:nvSpPr>
        <p:spPr>
          <a:xfrm>
            <a:off x="354872" y="4293096"/>
            <a:ext cx="802217" cy="369332"/>
          </a:xfrm>
          <a:prstGeom prst="rect">
            <a:avLst/>
          </a:prstGeom>
          <a:noFill/>
        </p:spPr>
        <p:txBody>
          <a:bodyPr wrap="square" rtlCol="0">
            <a:spAutoFit/>
          </a:bodyPr>
          <a:lstStyle/>
          <a:p>
            <a:r>
              <a:rPr kumimoji="1" lang="ja-JP" altLang="en-US" dirty="0" smtClean="0"/>
              <a:t>地下</a:t>
            </a:r>
            <a:endParaRPr kumimoji="1" lang="ja-JP" altLang="en-US" dirty="0"/>
          </a:p>
        </p:txBody>
      </p:sp>
      <p:sp>
        <p:nvSpPr>
          <p:cNvPr id="14" name="タイトル 1"/>
          <p:cNvSpPr>
            <a:spLocks noGrp="1"/>
          </p:cNvSpPr>
          <p:nvPr>
            <p:ph type="title"/>
          </p:nvPr>
        </p:nvSpPr>
        <p:spPr>
          <a:xfrm>
            <a:off x="385407" y="1024414"/>
            <a:ext cx="5616226" cy="611986"/>
          </a:xfrm>
        </p:spPr>
        <p:txBody>
          <a:bodyPr>
            <a:normAutofit/>
          </a:bodyPr>
          <a:lstStyle/>
          <a:p>
            <a:r>
              <a:rPr kumimoji="1" lang="ja-JP" altLang="en-US" sz="2800" dirty="0" smtClean="0">
                <a:solidFill>
                  <a:schemeClr val="tx1"/>
                </a:solidFill>
                <a:latin typeface="HG創英角ｺﾞｼｯｸUB" pitchFamily="49" charset="-128"/>
                <a:ea typeface="HG創英角ｺﾞｼｯｸUB" pitchFamily="49" charset="-128"/>
              </a:rPr>
              <a:t>本研究における駅ナカの定義</a:t>
            </a:r>
            <a:endParaRPr kumimoji="1" lang="ja-JP" altLang="en-US" sz="2800" dirty="0">
              <a:solidFill>
                <a:schemeClr val="tx1"/>
              </a:solidFill>
              <a:latin typeface="HG創英角ｺﾞｼｯｸUB" pitchFamily="49" charset="-128"/>
              <a:ea typeface="HG創英角ｺﾞｼｯｸUB" pitchFamily="49" charset="-128"/>
            </a:endParaRPr>
          </a:p>
        </p:txBody>
      </p:sp>
      <p:sp>
        <p:nvSpPr>
          <p:cNvPr id="16" name="テキスト ボックス 15"/>
          <p:cNvSpPr txBox="1"/>
          <p:nvPr/>
        </p:nvSpPr>
        <p:spPr>
          <a:xfrm>
            <a:off x="971600" y="4941168"/>
            <a:ext cx="6048672" cy="1477328"/>
          </a:xfrm>
          <a:prstGeom prst="rect">
            <a:avLst/>
          </a:prstGeom>
          <a:noFill/>
        </p:spPr>
        <p:txBody>
          <a:bodyPr wrap="square" rtlCol="0">
            <a:spAutoFit/>
          </a:bodyPr>
          <a:lstStyle/>
          <a:p>
            <a:r>
              <a:rPr kumimoji="1" lang="ja-JP" altLang="en-US" dirty="0" smtClean="0"/>
              <a:t>駅ビルを含まない駅構内を駅ナカとして扱う</a:t>
            </a:r>
            <a:endParaRPr kumimoji="1" lang="en-US" altLang="ja-JP" dirty="0" smtClean="0"/>
          </a:p>
          <a:p>
            <a:pPr marL="285750" indent="-285750">
              <a:buFont typeface="Arial" pitchFamily="34" charset="0"/>
              <a:buChar char="•"/>
            </a:pPr>
            <a:r>
              <a:rPr lang="ja-JP" altLang="en-US" dirty="0" smtClean="0"/>
              <a:t>改札内・・・改札の内側</a:t>
            </a:r>
            <a:endParaRPr lang="en-US" altLang="ja-JP" dirty="0" smtClean="0"/>
          </a:p>
          <a:p>
            <a:pPr marL="285750" indent="-285750">
              <a:buFont typeface="Arial" pitchFamily="34" charset="0"/>
              <a:buChar char="•"/>
            </a:pPr>
            <a:r>
              <a:rPr kumimoji="1" lang="ja-JP" altLang="en-US" dirty="0" smtClean="0"/>
              <a:t>改札外・・・改札を出て、出口まであるいは駅ビルまで</a:t>
            </a:r>
            <a:endParaRPr kumimoji="1" lang="en-US" altLang="ja-JP" dirty="0" smtClean="0"/>
          </a:p>
          <a:p>
            <a:pPr marL="285750" indent="-285750">
              <a:buFont typeface="Arial" pitchFamily="34" charset="0"/>
              <a:buChar char="•"/>
            </a:pPr>
            <a:r>
              <a:rPr lang="ja-JP" altLang="en-US" dirty="0"/>
              <a:t>駅</a:t>
            </a:r>
            <a:r>
              <a:rPr lang="ja-JP" altLang="en-US" dirty="0" smtClean="0"/>
              <a:t>ビル・・・駅に隣接した商業施設</a:t>
            </a:r>
            <a:endParaRPr kumimoji="1" lang="en-US" altLang="ja-JP" dirty="0" smtClean="0"/>
          </a:p>
          <a:p>
            <a:pPr marL="285750" indent="-285750">
              <a:buFont typeface="Arial" pitchFamily="34" charset="0"/>
              <a:buChar char="•"/>
            </a:pPr>
            <a:endParaRPr kumimoji="1" lang="en-US" altLang="ja-JP" dirty="0" smtClean="0"/>
          </a:p>
        </p:txBody>
      </p:sp>
      <p:sp>
        <p:nvSpPr>
          <p:cNvPr id="17" name="正方形/長方形 16"/>
          <p:cNvSpPr/>
          <p:nvPr/>
        </p:nvSpPr>
        <p:spPr>
          <a:xfrm>
            <a:off x="4028045" y="3536195"/>
            <a:ext cx="1080120" cy="648072"/>
          </a:xfrm>
          <a:prstGeom prst="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改札内</a:t>
            </a:r>
            <a:endParaRPr kumimoji="1" lang="en-US" altLang="ja-JP" dirty="0" smtClean="0">
              <a:solidFill>
                <a:schemeClr val="tx1"/>
              </a:solidFill>
            </a:endParaRPr>
          </a:p>
          <a:p>
            <a:pPr algn="ctr"/>
            <a:endParaRPr kumimoji="1" lang="ja-JP" altLang="en-US" dirty="0">
              <a:solidFill>
                <a:schemeClr val="tx1"/>
              </a:solidFill>
            </a:endParaRPr>
          </a:p>
        </p:txBody>
      </p:sp>
      <p:cxnSp>
        <p:nvCxnSpPr>
          <p:cNvPr id="10" name="直線コネクタ 9"/>
          <p:cNvCxnSpPr/>
          <p:nvPr/>
        </p:nvCxnSpPr>
        <p:spPr>
          <a:xfrm>
            <a:off x="817455" y="3903712"/>
            <a:ext cx="6922897"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左中かっこ 1"/>
          <p:cNvSpPr/>
          <p:nvPr/>
        </p:nvSpPr>
        <p:spPr>
          <a:xfrm rot="5400000">
            <a:off x="3404341" y="486417"/>
            <a:ext cx="432048" cy="4289418"/>
          </a:xfrm>
          <a:prstGeom prst="leftBrace">
            <a:avLst/>
          </a:prstGeom>
          <a:ln w="28575">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dirty="0"/>
          </a:p>
        </p:txBody>
      </p:sp>
      <p:sp>
        <p:nvSpPr>
          <p:cNvPr id="9" name="テキスト ボックス 8"/>
          <p:cNvSpPr txBox="1"/>
          <p:nvPr/>
        </p:nvSpPr>
        <p:spPr>
          <a:xfrm>
            <a:off x="3059832" y="1844824"/>
            <a:ext cx="1219071" cy="523220"/>
          </a:xfrm>
          <a:prstGeom prst="rect">
            <a:avLst/>
          </a:prstGeom>
          <a:noFill/>
          <a:ln w="28575">
            <a:solidFill>
              <a:schemeClr val="accent3"/>
            </a:solidFill>
          </a:ln>
        </p:spPr>
        <p:txBody>
          <a:bodyPr wrap="square" rtlCol="0">
            <a:spAutoFit/>
          </a:bodyPr>
          <a:lstStyle/>
          <a:p>
            <a:r>
              <a:rPr kumimoji="1" lang="ja-JP" altLang="en-US" sz="2800" dirty="0" smtClean="0">
                <a:solidFill>
                  <a:schemeClr val="accent3"/>
                </a:solidFill>
                <a:latin typeface="HGPｺﾞｼｯｸE" pitchFamily="50" charset="-128"/>
                <a:ea typeface="HGPｺﾞｼｯｸE" pitchFamily="50" charset="-128"/>
              </a:rPr>
              <a:t>駅ナカ</a:t>
            </a:r>
            <a:endParaRPr kumimoji="1" lang="ja-JP" altLang="en-US" sz="2800" dirty="0">
              <a:solidFill>
                <a:schemeClr val="accent3"/>
              </a:solidFill>
              <a:latin typeface="HGPｺﾞｼｯｸE" pitchFamily="50" charset="-128"/>
              <a:ea typeface="HGPｺﾞｼｯｸE" pitchFamily="50" charset="-128"/>
            </a:endParaRPr>
          </a:p>
        </p:txBody>
      </p:sp>
    </p:spTree>
    <p:extLst>
      <p:ext uri="{BB962C8B-B14F-4D97-AF65-F5344CB8AC3E}">
        <p14:creationId xmlns:p14="http://schemas.microsoft.com/office/powerpoint/2010/main" val="314302753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エッセンシャル">
  <a:themeElements>
    <a:clrScheme name="エッセンシャル">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エッセンシャル">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エッセンシャル">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Essential</Template>
  <TotalTime>5010</TotalTime>
  <Words>2059</Words>
  <Application>Microsoft Office PowerPoint</Application>
  <PresentationFormat>画面に合わせる (4:3)</PresentationFormat>
  <Paragraphs>475</Paragraphs>
  <Slides>43</Slides>
  <Notes>2</Notes>
  <HiddenSlides>0</HiddenSlides>
  <MMClips>0</MMClips>
  <ScaleCrop>false</ScaleCrop>
  <HeadingPairs>
    <vt:vector size="4" baseType="variant">
      <vt:variant>
        <vt:lpstr>テーマ</vt:lpstr>
      </vt:variant>
      <vt:variant>
        <vt:i4>1</vt:i4>
      </vt:variant>
      <vt:variant>
        <vt:lpstr>スライド タイトル</vt:lpstr>
      </vt:variant>
      <vt:variant>
        <vt:i4>43</vt:i4>
      </vt:variant>
    </vt:vector>
  </HeadingPairs>
  <TitlesOfParts>
    <vt:vector size="44" baseType="lpstr">
      <vt:lpstr>エッセンシャル</vt:lpstr>
      <vt:lpstr>アパレルブランドの駅ナカ店舗におけるイメージアップがブランド全体に与える影響（仮）</vt:lpstr>
      <vt:lpstr>目次</vt:lpstr>
      <vt:lpstr>はじめに</vt:lpstr>
      <vt:lpstr>PowerPoint プレゼンテーション</vt:lpstr>
      <vt:lpstr>首都圏小売業過去10年の販売額推移</vt:lpstr>
      <vt:lpstr>駅消費の歴史</vt:lpstr>
      <vt:lpstr>駅消費の歴史</vt:lpstr>
      <vt:lpstr>ステーション・ルネッサンス</vt:lpstr>
      <vt:lpstr>本研究における駅ナカの定義</vt:lpstr>
      <vt:lpstr>駅ナカ消費の特徴</vt:lpstr>
      <vt:lpstr>PowerPoint プレゼンテーション</vt:lpstr>
      <vt:lpstr>駅ナカ店舗のデメリット</vt:lpstr>
      <vt:lpstr>駅ナカ消費の際の心理グラフ</vt:lpstr>
      <vt:lpstr>駅ナカビジネス</vt:lpstr>
      <vt:lpstr>駅ナカビジネス</vt:lpstr>
      <vt:lpstr>駅ナカの近年の動き</vt:lpstr>
      <vt:lpstr> </vt:lpstr>
      <vt:lpstr>　 　</vt:lpstr>
      <vt:lpstr> </vt:lpstr>
      <vt:lpstr>　</vt:lpstr>
      <vt:lpstr>　</vt:lpstr>
      <vt:lpstr>　</vt:lpstr>
      <vt:lpstr>街ナカと駅ナカの違い</vt:lpstr>
      <vt:lpstr>　</vt:lpstr>
      <vt:lpstr>駅ナカの役割</vt:lpstr>
      <vt:lpstr>３．問題意識</vt:lpstr>
      <vt:lpstr>PowerPoint プレゼンテーション</vt:lpstr>
      <vt:lpstr>PowerPoint プレゼンテーション</vt:lpstr>
      <vt:lpstr>　</vt:lpstr>
      <vt:lpstr>　</vt:lpstr>
      <vt:lpstr>４．研究目的</vt:lpstr>
      <vt:lpstr>仮説の導出</vt:lpstr>
      <vt:lpstr>ブランド・エクイティ</vt:lpstr>
      <vt:lpstr>ブランドエクイティが生じるまで</vt:lpstr>
      <vt:lpstr>PowerPoint プレゼンテーション</vt:lpstr>
      <vt:lpstr>仮説１の導出（認知率・高）</vt:lpstr>
      <vt:lpstr>ブランド連想のユニークさ</vt:lpstr>
      <vt:lpstr>仮説１</vt:lpstr>
      <vt:lpstr>仮説２の導出（認知率・低）</vt:lpstr>
      <vt:lpstr>ブランド認知</vt:lpstr>
      <vt:lpstr>参考文献</vt:lpstr>
      <vt:lpstr>参考ＵＲＬ</vt:lpstr>
      <vt:lpstr>今後の課題</vt:lpstr>
    </vt:vector>
  </TitlesOfParts>
  <Company>TOYO UNIV</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TOYO UNIV</dc:creator>
  <cp:lastModifiedBy>MIYAKO</cp:lastModifiedBy>
  <cp:revision>473</cp:revision>
  <cp:lastPrinted>2013-08-24T06:46:05Z</cp:lastPrinted>
  <dcterms:created xsi:type="dcterms:W3CDTF">2013-04-22T09:45:57Z</dcterms:created>
  <dcterms:modified xsi:type="dcterms:W3CDTF">2013-09-09T10:14:18Z</dcterms:modified>
</cp:coreProperties>
</file>